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82703"/>
  </p:normalViewPr>
  <p:slideViewPr>
    <p:cSldViewPr snapToGrid="0" snapToObjects="1">
      <p:cViewPr varScale="1">
        <p:scale>
          <a:sx n="96" d="100"/>
          <a:sy n="96"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presenter: You need to have time for discussion in this seminar. You may decide how much time to take based on your audience and allotted time frame for the presentation.</a:t>
            </a:r>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6" name="Footer Placeholder 5">
            <a:extLst>
              <a:ext uri="{FF2B5EF4-FFF2-40B4-BE49-F238E27FC236}">
                <a16:creationId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8" name="Footer Placeholder 7">
            <a:extLst>
              <a:ext uri="{FF2B5EF4-FFF2-40B4-BE49-F238E27FC236}">
                <a16:creationId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4" name="Footer Placeholder 3">
            <a:extLst>
              <a:ext uri="{FF2B5EF4-FFF2-40B4-BE49-F238E27FC236}">
                <a16:creationId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3" name="Footer Placeholder 2">
            <a:extLst>
              <a:ext uri="{FF2B5EF4-FFF2-40B4-BE49-F238E27FC236}">
                <a16:creationId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6" name="Footer Placeholder 5">
            <a:extLst>
              <a:ext uri="{FF2B5EF4-FFF2-40B4-BE49-F238E27FC236}">
                <a16:creationId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4/24/2019</a:t>
            </a:fld>
            <a:endParaRPr lang="en-US"/>
          </a:p>
        </p:txBody>
      </p:sp>
      <p:sp>
        <p:nvSpPr>
          <p:cNvPr id="6" name="Footer Placeholder 5">
            <a:extLst>
              <a:ext uri="{FF2B5EF4-FFF2-40B4-BE49-F238E27FC236}">
                <a16:creationId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4/24/2019</a:t>
            </a:fld>
            <a:endParaRPr lang="en-US"/>
          </a:p>
        </p:txBody>
      </p:sp>
      <p:sp>
        <p:nvSpPr>
          <p:cNvPr id="5" name="Footer Placeholder 4">
            <a:extLst>
              <a:ext uri="{FF2B5EF4-FFF2-40B4-BE49-F238E27FC236}">
                <a16:creationId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D9C4-4109-F74F-B4C5-DECA32392F49}"/>
              </a:ext>
            </a:extLst>
          </p:cNvPr>
          <p:cNvSpPr>
            <a:spLocks noGrp="1"/>
          </p:cNvSpPr>
          <p:nvPr>
            <p:ph type="ctrTitle"/>
          </p:nvPr>
        </p:nvSpPr>
        <p:spPr>
          <a:xfrm>
            <a:off x="83126" y="5089012"/>
            <a:ext cx="8191453" cy="1264588"/>
          </a:xfrm>
        </p:spPr>
        <p:txBody>
          <a:bodyPr anchor="ctr">
            <a:normAutofit fontScale="90000"/>
          </a:bodyPr>
          <a:lstStyle/>
          <a:p>
            <a:pPr algn="r"/>
            <a:r>
              <a:rPr lang="es-MX" b="1" dirty="0"/>
              <a:t>EL RECTO </a:t>
            </a:r>
            <a:r>
              <a:rPr lang="es-MX" b="1" dirty="0">
                <a:solidFill>
                  <a:srgbClr val="92D050"/>
                </a:solidFill>
                <a:latin typeface="Aharoni" panose="02010803020104030203" pitchFamily="2" charset="-79"/>
                <a:cs typeface="Aharoni" panose="02010803020104030203" pitchFamily="2" charset="-79"/>
              </a:rPr>
              <a:t>PENSAR</a:t>
            </a:r>
            <a:r>
              <a:rPr lang="es-MX" b="1" dirty="0" smtClean="0"/>
              <a:t>:</a:t>
            </a:r>
            <a:br>
              <a:rPr lang="es-MX" b="1" dirty="0" smtClean="0"/>
            </a:br>
            <a:r>
              <a:rPr lang="es-MX" b="1" dirty="0" smtClean="0">
                <a:latin typeface="Agency FB" panose="020B0503020202020204" pitchFamily="34" charset="0"/>
              </a:rPr>
              <a:t> </a:t>
            </a:r>
            <a:r>
              <a:rPr lang="es-MX" b="1" dirty="0">
                <a:latin typeface="Agency FB" panose="020B0503020202020204" pitchFamily="34" charset="0"/>
              </a:rPr>
              <a:t>Una senda hacia la resiliencia </a:t>
            </a:r>
            <a:endParaRPr lang="en-US" dirty="0">
              <a:latin typeface="Agency FB" panose="020B0503020202020204" pitchFamily="34" charset="0"/>
            </a:endParaRPr>
          </a:p>
        </p:txBody>
      </p:sp>
      <p:sp>
        <p:nvSpPr>
          <p:cNvPr id="3" name="Subtitle 2">
            <a:extLst>
              <a:ext uri="{FF2B5EF4-FFF2-40B4-BE49-F238E27FC236}">
                <a16:creationId xmlns:a16="http://schemas.microsoft.com/office/drawing/2014/main" id="{8E0ED2A5-51AE-FE48-84CA-520B0A0D7DAE}"/>
              </a:ext>
            </a:extLst>
          </p:cNvPr>
          <p:cNvSpPr>
            <a:spLocks noGrp="1"/>
          </p:cNvSpPr>
          <p:nvPr>
            <p:ph type="subTitle" idx="1"/>
          </p:nvPr>
        </p:nvSpPr>
        <p:spPr>
          <a:xfrm>
            <a:off x="8499107" y="5091763"/>
            <a:ext cx="2974207" cy="1264587"/>
          </a:xfrm>
        </p:spPr>
        <p:txBody>
          <a:bodyPr anchor="ctr">
            <a:normAutofit/>
          </a:bodyPr>
          <a:lstStyle/>
          <a:p>
            <a:r>
              <a:rPr lang="es-MX" dirty="0">
                <a:solidFill>
                  <a:srgbClr val="92D050"/>
                </a:solidFill>
              </a:rPr>
              <a:t>Por el </a:t>
            </a:r>
            <a:endParaRPr lang="es-MX" dirty="0" smtClean="0">
              <a:solidFill>
                <a:srgbClr val="92D050"/>
              </a:solidFill>
            </a:endParaRPr>
          </a:p>
          <a:p>
            <a:r>
              <a:rPr lang="es-MX" dirty="0" smtClean="0">
                <a:solidFill>
                  <a:srgbClr val="92D050"/>
                </a:solidFill>
              </a:rPr>
              <a:t>Dr</a:t>
            </a:r>
            <a:r>
              <a:rPr lang="es-MX" dirty="0">
                <a:solidFill>
                  <a:srgbClr val="92D050"/>
                </a:solidFill>
              </a:rPr>
              <a:t>. Julián </a:t>
            </a:r>
            <a:r>
              <a:rPr lang="es-MX" dirty="0" err="1">
                <a:solidFill>
                  <a:srgbClr val="92D050"/>
                </a:solidFill>
              </a:rPr>
              <a:t>Melgosa</a:t>
            </a:r>
            <a:endParaRPr lang="en-US" dirty="0">
              <a:solidFill>
                <a:srgbClr val="92D050"/>
              </a:solidFill>
            </a:endParaRPr>
          </a:p>
        </p:txBody>
      </p:sp>
      <p:pic>
        <p:nvPicPr>
          <p:cNvPr id="4" name="Picture 3">
            <a:extLst>
              <a:ext uri="{FF2B5EF4-FFF2-40B4-BE49-F238E27FC236}">
                <a16:creationId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3EAF0C7-EDD9-9F45-BAEF-B71602D2A5FB}"/>
              </a:ext>
            </a:extLst>
          </p:cNvPr>
          <p:cNvSpPr>
            <a:spLocks noGrp="1"/>
          </p:cNvSpPr>
          <p:nvPr>
            <p:ph idx="1"/>
          </p:nvPr>
        </p:nvSpPr>
        <p:spPr>
          <a:xfrm>
            <a:off x="425177" y="1194955"/>
            <a:ext cx="5809368" cy="5417373"/>
          </a:xfrm>
        </p:spPr>
        <p:txBody>
          <a:bodyPr anchor="ctr">
            <a:normAutofit fontScale="92500" lnSpcReduction="20000"/>
          </a:bodyPr>
          <a:lstStyle/>
          <a:p>
            <a:pPr marL="0" indent="0">
              <a:buNone/>
            </a:pPr>
            <a:r>
              <a:rPr lang="es-MX" dirty="0"/>
              <a:t>“Si no os sentís de buen ánimo y alegres, no habléis de ello. No arrojéis sombra sobre la vida de los demás. Una religión fría y desolada no atrae nunca almas a Cristo. Las aparta de él para empujarlas a las redes que Satanás tendió ante los pies de los descarriados” </a:t>
            </a:r>
            <a:endParaRPr lang="es-MX" dirty="0" smtClean="0"/>
          </a:p>
          <a:p>
            <a:pPr marL="0" indent="0">
              <a:buNone/>
            </a:pPr>
            <a:r>
              <a:rPr lang="es-MX" dirty="0" smtClean="0"/>
              <a:t>Elena </a:t>
            </a:r>
            <a:r>
              <a:rPr lang="es-MX" dirty="0"/>
              <a:t>G. White, </a:t>
            </a:r>
            <a:r>
              <a:rPr lang="es-MX" i="1" dirty="0"/>
              <a:t>El Ministerio de Curación, </a:t>
            </a:r>
            <a:r>
              <a:rPr lang="es-MX" dirty="0"/>
              <a:t>p. 388.</a:t>
            </a:r>
            <a:endParaRPr lang="en-US" dirty="0"/>
          </a:p>
          <a:p>
            <a:pPr marL="0" indent="0">
              <a:buNone/>
            </a:pPr>
            <a:endParaRPr lang="en-US" sz="2400" dirty="0">
              <a:solidFill>
                <a:srgbClr val="000000"/>
              </a:solidFill>
            </a:endParaRPr>
          </a:p>
          <a:p>
            <a:pPr marL="0" indent="0">
              <a:buNone/>
            </a:pPr>
            <a:r>
              <a:rPr lang="es-MX" b="1" dirty="0" smtClean="0">
                <a:solidFill>
                  <a:schemeClr val="accent6">
                    <a:lumMod val="75000"/>
                  </a:schemeClr>
                </a:solidFill>
              </a:rPr>
              <a:t>Piensa </a:t>
            </a:r>
            <a:r>
              <a:rPr lang="es-MX" b="1" dirty="0">
                <a:solidFill>
                  <a:schemeClr val="accent6">
                    <a:lumMod val="75000"/>
                  </a:schemeClr>
                </a:solidFill>
              </a:rPr>
              <a:t>en algunas ocasiones en que las “simples” palabras de alguien te destrozaron en gran manera</a:t>
            </a:r>
            <a:r>
              <a:rPr lang="es-MX" b="1" dirty="0" smtClean="0">
                <a:solidFill>
                  <a:schemeClr val="accent6">
                    <a:lumMod val="75000"/>
                  </a:schemeClr>
                </a:solidFill>
              </a:rPr>
              <a:t>.</a:t>
            </a:r>
          </a:p>
          <a:p>
            <a:pPr marL="0" indent="0">
              <a:buNone/>
            </a:pPr>
            <a:r>
              <a:rPr lang="es-MX" b="1" dirty="0" smtClean="0"/>
              <a:t> </a:t>
            </a:r>
          </a:p>
          <a:p>
            <a:pPr marL="0" indent="0">
              <a:buNone/>
            </a:pPr>
            <a:r>
              <a:rPr lang="es-MX" dirty="0" smtClean="0">
                <a:solidFill>
                  <a:schemeClr val="accent2">
                    <a:lumMod val="50000"/>
                  </a:schemeClr>
                </a:solidFill>
                <a:latin typeface="Aharoni" panose="02010803020104030203" pitchFamily="2" charset="-79"/>
                <a:cs typeface="Aharoni" panose="02010803020104030203" pitchFamily="2" charset="-79"/>
              </a:rPr>
              <a:t>¿</a:t>
            </a:r>
            <a:r>
              <a:rPr lang="es-MX" dirty="0">
                <a:solidFill>
                  <a:schemeClr val="accent2">
                    <a:lumMod val="50000"/>
                  </a:schemeClr>
                </a:solidFill>
                <a:latin typeface="Aharoni" panose="02010803020104030203" pitchFamily="2" charset="-79"/>
                <a:cs typeface="Aharoni" panose="02010803020104030203" pitchFamily="2" charset="-79"/>
              </a:rPr>
              <a:t>Cómo puedes estar seguro de nunca hacerle eso a ninguna otra persona? </a:t>
            </a:r>
            <a:endParaRPr lang="en-US" dirty="0">
              <a:solidFill>
                <a:schemeClr val="accent2">
                  <a:lumMod val="50000"/>
                </a:schemeClr>
              </a:solidFill>
              <a:latin typeface="Aharoni" panose="02010803020104030203" pitchFamily="2" charset="-79"/>
              <a:cs typeface="Aharoni" panose="02010803020104030203" pitchFamily="2" charset="-79"/>
            </a:endParaRPr>
          </a:p>
          <a:p>
            <a:pPr marL="0" indent="0">
              <a:buNone/>
            </a:pPr>
            <a:endParaRPr lang="en-US" dirty="0"/>
          </a:p>
          <a:p>
            <a:pPr marL="0" indent="0" algn="ctr">
              <a:buNone/>
            </a:pPr>
            <a:endParaRPr lang="en-US" sz="2400" dirty="0">
              <a:solidFill>
                <a:srgbClr val="000000"/>
              </a:solidFill>
            </a:endParaRPr>
          </a:p>
          <a:p>
            <a:pPr marL="0" indent="0" algn="ctr">
              <a:buNone/>
            </a:pP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6327-E7CD-DB47-9333-B6298F23CD2D}"/>
              </a:ext>
            </a:extLst>
          </p:cNvPr>
          <p:cNvSpPr>
            <a:spLocks noGrp="1"/>
          </p:cNvSpPr>
          <p:nvPr>
            <p:ph type="title"/>
          </p:nvPr>
        </p:nvSpPr>
        <p:spPr>
          <a:xfrm>
            <a:off x="381915" y="4496445"/>
            <a:ext cx="3857575" cy="2029046"/>
          </a:xfrm>
        </p:spPr>
        <p:txBody>
          <a:bodyPr>
            <a:normAutofit/>
          </a:bodyPr>
          <a:lstStyle/>
          <a:p>
            <a:r>
              <a:rPr lang="es-MX" sz="3600" b="1" dirty="0">
                <a:solidFill>
                  <a:schemeClr val="accent6">
                    <a:lumMod val="75000"/>
                  </a:schemeClr>
                </a:solidFill>
                <a:latin typeface="Aharoni" panose="02010803020104030203" pitchFamily="2" charset="-79"/>
                <a:cs typeface="Aharoni" panose="02010803020104030203" pitchFamily="2" charset="-79"/>
              </a:rPr>
              <a:t>Pensar</a:t>
            </a:r>
            <a:r>
              <a:rPr lang="es-MX" sz="3600" b="1" dirty="0">
                <a:latin typeface="Aharoni" panose="02010803020104030203" pitchFamily="2" charset="-79"/>
                <a:cs typeface="Aharoni" panose="02010803020104030203" pitchFamily="2" charset="-79"/>
              </a:rPr>
              <a:t> en forma </a:t>
            </a:r>
            <a:r>
              <a:rPr lang="es-MX" sz="3600" b="1" dirty="0">
                <a:solidFill>
                  <a:schemeClr val="accent4">
                    <a:lumMod val="50000"/>
                  </a:schemeClr>
                </a:solidFill>
                <a:latin typeface="Aharoni" panose="02010803020104030203" pitchFamily="2" charset="-79"/>
                <a:cs typeface="Aharoni" panose="02010803020104030203" pitchFamily="2" charset="-79"/>
              </a:rPr>
              <a:t>íntegra </a:t>
            </a:r>
            <a:r>
              <a:rPr lang="es-MX" sz="3600" b="1" dirty="0">
                <a:latin typeface="Aharoni" panose="02010803020104030203" pitchFamily="2" charset="-79"/>
                <a:cs typeface="Aharoni" panose="02010803020104030203" pitchFamily="2" charset="-79"/>
              </a:rPr>
              <a:t>y </a:t>
            </a:r>
            <a:r>
              <a:rPr lang="es-MX" sz="3600" b="1" dirty="0">
                <a:solidFill>
                  <a:schemeClr val="accent2">
                    <a:lumMod val="50000"/>
                  </a:schemeClr>
                </a:solidFill>
                <a:latin typeface="Aharoni" panose="02010803020104030203" pitchFamily="2" charset="-79"/>
                <a:cs typeface="Aharoni" panose="02010803020104030203" pitchFamily="2" charset="-79"/>
              </a:rPr>
              <a:t>saludable</a:t>
            </a:r>
            <a:endParaRPr lang="en-US" sz="3600" dirty="0">
              <a:solidFill>
                <a:schemeClr val="accent2">
                  <a:lumMod val="50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10EB6C9-A9AC-1E45-930D-ECF9D8432082}"/>
              </a:ext>
            </a:extLst>
          </p:cNvPr>
          <p:cNvSpPr>
            <a:spLocks noGrp="1"/>
          </p:cNvSpPr>
          <p:nvPr>
            <p:ph idx="1"/>
          </p:nvPr>
        </p:nvSpPr>
        <p:spPr>
          <a:xfrm>
            <a:off x="4353791" y="4218710"/>
            <a:ext cx="7588000" cy="2306782"/>
          </a:xfrm>
        </p:spPr>
        <p:txBody>
          <a:bodyPr anchor="ctr">
            <a:normAutofit fontScale="92500" lnSpcReduction="20000"/>
          </a:bodyPr>
          <a:lstStyle/>
          <a:p>
            <a:pPr marL="0" indent="0">
              <a:buNone/>
            </a:pPr>
            <a:r>
              <a:rPr lang="es-MX" sz="2400" i="1" dirty="0"/>
              <a:t>“Por último, hermanos, consideren (piensen) bien todo lo verdadero, todo lo respetable, todo lo justo, todo lo puro, todo lo amable, todo lo digno de admiración, en fin, todo lo que sea excelente o merezca elogio”</a:t>
            </a:r>
            <a:r>
              <a:rPr lang="es-MX" sz="2400" dirty="0"/>
              <a:t> </a:t>
            </a:r>
            <a:r>
              <a:rPr lang="es-MX" sz="2400" i="1" dirty="0"/>
              <a:t>(Filipenses 4:8, NVI).</a:t>
            </a:r>
            <a:endParaRPr lang="en-US" sz="2400" dirty="0"/>
          </a:p>
          <a:p>
            <a:pPr marL="0" indent="0">
              <a:buNone/>
            </a:pPr>
            <a:r>
              <a:rPr lang="es-MX" b="1" dirty="0"/>
              <a:t>¿Cuál es la esencia de las palabras que nos dirige aquí el apóstol Pablo</a:t>
            </a:r>
            <a:r>
              <a:rPr lang="es-MX" b="1" dirty="0" smtClean="0"/>
              <a:t>?</a:t>
            </a:r>
          </a:p>
          <a:p>
            <a:pPr marL="0" indent="0">
              <a:buNone/>
            </a:pPr>
            <a:r>
              <a:rPr lang="es-MX" b="1" dirty="0" smtClean="0"/>
              <a:t> </a:t>
            </a:r>
            <a:r>
              <a:rPr lang="es-MX" b="1" dirty="0"/>
              <a:t>¿Cuál es la clave para hacer eso que nos dice? </a:t>
            </a:r>
            <a:endParaRPr lang="en-US" sz="2000" dirty="0">
              <a:solidFill>
                <a:srgbClr val="000000"/>
              </a:solidFill>
            </a:endParaRPr>
          </a:p>
        </p:txBody>
      </p:sp>
    </p:spTree>
    <p:extLst>
      <p:ext uri="{BB962C8B-B14F-4D97-AF65-F5344CB8AC3E}">
        <p14:creationId xmlns:p14="http://schemas.microsoft.com/office/powerpoint/2010/main" val="1048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D560-A3EE-B741-8039-2D021A04EA3F}"/>
              </a:ext>
            </a:extLst>
          </p:cNvPr>
          <p:cNvSpPr>
            <a:spLocks noGrp="1"/>
          </p:cNvSpPr>
          <p:nvPr>
            <p:ph idx="1"/>
          </p:nvPr>
        </p:nvSpPr>
        <p:spPr>
          <a:xfrm>
            <a:off x="498764" y="550719"/>
            <a:ext cx="5798127" cy="5870862"/>
          </a:xfrm>
        </p:spPr>
        <p:txBody>
          <a:bodyPr anchor="t">
            <a:normAutofit fontScale="92500" lnSpcReduction="20000"/>
          </a:bodyPr>
          <a:lstStyle/>
          <a:p>
            <a:pPr marL="0" indent="0">
              <a:lnSpc>
                <a:spcPct val="100000"/>
              </a:lnSpc>
              <a:buNone/>
            </a:pPr>
            <a:r>
              <a:rPr lang="es-MX" dirty="0"/>
              <a:t>Recordar, repetir, pensar y meditar en las palabras de la Biblia es una de las grandes bendiciones espirituales disponibles para nosotros y es una forma segura de cultivar lo que el apóstol Pedro llama una “mente íntegra”  (2 Pedro 3:1, NIV</a:t>
            </a:r>
            <a:r>
              <a:rPr lang="es-MX" dirty="0" smtClean="0"/>
              <a:t>).</a:t>
            </a:r>
          </a:p>
          <a:p>
            <a:pPr marL="0" indent="0">
              <a:lnSpc>
                <a:spcPct val="100000"/>
              </a:lnSpc>
              <a:buNone/>
            </a:pPr>
            <a:r>
              <a:rPr lang="es-MX" dirty="0" smtClean="0">
                <a:solidFill>
                  <a:srgbClr val="92D050"/>
                </a:solidFill>
              </a:rPr>
              <a:t>Muchas </a:t>
            </a:r>
            <a:r>
              <a:rPr lang="es-MX" dirty="0">
                <a:solidFill>
                  <a:srgbClr val="92D050"/>
                </a:solidFill>
              </a:rPr>
              <a:t>personas han obtenido invaluables bendiciones al aferrarse a versículos de la Biblia que han atesorado en su memoria. </a:t>
            </a:r>
            <a:endParaRPr lang="en-US" sz="2400" dirty="0">
              <a:solidFill>
                <a:srgbClr val="92D050"/>
              </a:solidFill>
            </a:endParaRPr>
          </a:p>
          <a:p>
            <a:pPr marL="0" indent="0">
              <a:lnSpc>
                <a:spcPct val="100000"/>
              </a:lnSpc>
              <a:buNone/>
            </a:pPr>
            <a:r>
              <a:rPr lang="es-MX" dirty="0"/>
              <a:t>Al enfrentar situaciones de preocupación, duda, temor, frustración o tentación, se han repetido a sí mismas tales pensamientos en su mente y han obtenido alivio y paz a través del poder del Espíritu Santo.</a:t>
            </a:r>
            <a:endParaRPr lang="en-US" sz="2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3FAFC5-B664-E44F-AFAD-5ECFAC1DE9C7}"/>
              </a:ext>
            </a:extLst>
          </p:cNvPr>
          <p:cNvSpPr>
            <a:spLocks noGrp="1"/>
          </p:cNvSpPr>
          <p:nvPr>
            <p:ph idx="1"/>
          </p:nvPr>
        </p:nvSpPr>
        <p:spPr>
          <a:xfrm>
            <a:off x="540327" y="519545"/>
            <a:ext cx="4031673" cy="6140562"/>
          </a:xfrm>
        </p:spPr>
        <p:txBody>
          <a:bodyPr anchor="ctr">
            <a:normAutofit fontScale="92500" lnSpcReduction="10000"/>
          </a:bodyPr>
          <a:lstStyle/>
          <a:p>
            <a:pPr marL="0" indent="0" algn="ctr">
              <a:lnSpc>
                <a:spcPct val="100000"/>
              </a:lnSpc>
              <a:buNone/>
            </a:pPr>
            <a:r>
              <a:rPr lang="es-MX" dirty="0"/>
              <a:t>La Biblia es muy </a:t>
            </a:r>
            <a:r>
              <a:rPr lang="es-MX" dirty="0">
                <a:solidFill>
                  <a:srgbClr val="92D050"/>
                </a:solidFill>
                <a:latin typeface="Aharoni" panose="02010803020104030203" pitchFamily="2" charset="-79"/>
                <a:cs typeface="Aharoni" panose="02010803020104030203" pitchFamily="2" charset="-79"/>
              </a:rPr>
              <a:t>clara</a:t>
            </a:r>
            <a:r>
              <a:rPr lang="es-MX" dirty="0"/>
              <a:t> al respecto: </a:t>
            </a:r>
            <a:r>
              <a:rPr lang="es-MX" dirty="0">
                <a:latin typeface="Aharoni" panose="02010803020104030203" pitchFamily="2" charset="-79"/>
                <a:cs typeface="Aharoni" panose="02010803020104030203" pitchFamily="2" charset="-79"/>
              </a:rPr>
              <a:t>Dios se preocupa por nuestros pensamientos </a:t>
            </a:r>
            <a:r>
              <a:rPr lang="es-MX" dirty="0"/>
              <a:t>porque nuestros pensamientos </a:t>
            </a:r>
            <a:r>
              <a:rPr lang="es-MX" dirty="0">
                <a:solidFill>
                  <a:srgbClr val="92D050"/>
                </a:solidFill>
                <a:latin typeface="Aharoni" panose="02010803020104030203" pitchFamily="2" charset="-79"/>
                <a:cs typeface="Aharoni" panose="02010803020104030203" pitchFamily="2" charset="-79"/>
              </a:rPr>
              <a:t>influyen</a:t>
            </a:r>
            <a:r>
              <a:rPr lang="es-MX" dirty="0"/>
              <a:t> sobre nuestras palabras, sobre nuestras acciones y sobre todo nuestro </a:t>
            </a:r>
            <a:r>
              <a:rPr lang="es-MX" dirty="0">
                <a:solidFill>
                  <a:srgbClr val="92D050"/>
                </a:solidFill>
                <a:latin typeface="Aharoni" panose="02010803020104030203" pitchFamily="2" charset="-79"/>
                <a:cs typeface="Aharoni" panose="02010803020104030203" pitchFamily="2" charset="-79"/>
              </a:rPr>
              <a:t>bienestar general</a:t>
            </a:r>
            <a:r>
              <a:rPr lang="es-MX" dirty="0"/>
              <a:t>. Dios desea que tengamos </a:t>
            </a:r>
            <a:r>
              <a:rPr lang="es-MX" dirty="0">
                <a:latin typeface="Aharoni" panose="02010803020104030203" pitchFamily="2" charset="-79"/>
                <a:cs typeface="Aharoni" panose="02010803020104030203" pitchFamily="2" charset="-79"/>
              </a:rPr>
              <a:t>buenos pensamientos</a:t>
            </a:r>
            <a:r>
              <a:rPr lang="es-MX" dirty="0"/>
              <a:t> porque los buenos pensamientos, la “mente íntegra” es buena para nosotros, tanto en lo físico como en lo mental. </a:t>
            </a:r>
            <a:endParaRPr lang="en-US" dirty="0"/>
          </a:p>
          <a:p>
            <a:pPr marL="0" indent="0" algn="ctr">
              <a:lnSpc>
                <a:spcPct val="100000"/>
              </a:lnSpc>
              <a:buNone/>
            </a:pPr>
            <a:endParaRPr lang="en-US" dirty="0">
              <a:solidFill>
                <a:srgbClr val="000000"/>
              </a:solidFill>
            </a:endParaRPr>
          </a:p>
        </p:txBody>
      </p:sp>
    </p:spTree>
    <p:extLst>
      <p:ext uri="{BB962C8B-B14F-4D97-AF65-F5344CB8AC3E}">
        <p14:creationId xmlns:p14="http://schemas.microsoft.com/office/powerpoint/2010/main" val="424183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B998-0CCB-E243-B2DE-C744D4165F64}"/>
              </a:ext>
            </a:extLst>
          </p:cNvPr>
          <p:cNvSpPr>
            <a:spLocks noGrp="1"/>
          </p:cNvSpPr>
          <p:nvPr>
            <p:ph type="title"/>
          </p:nvPr>
        </p:nvSpPr>
        <p:spPr>
          <a:xfrm>
            <a:off x="342980" y="4561247"/>
            <a:ext cx="5021782" cy="1509931"/>
          </a:xfrm>
        </p:spPr>
        <p:txBody>
          <a:bodyPr>
            <a:normAutofit/>
          </a:bodyPr>
          <a:lstStyle/>
          <a:p>
            <a:r>
              <a:rPr lang="es-MX" b="1" dirty="0">
                <a:solidFill>
                  <a:schemeClr val="accent6">
                    <a:lumMod val="50000"/>
                  </a:schemeClr>
                </a:solidFill>
              </a:rPr>
              <a:t>Los </a:t>
            </a:r>
            <a:r>
              <a:rPr lang="es-MX" b="1" dirty="0">
                <a:solidFill>
                  <a:schemeClr val="accent6">
                    <a:lumMod val="50000"/>
                  </a:schemeClr>
                </a:solidFill>
                <a:latin typeface="Aharoni" panose="02010803020104030203" pitchFamily="2" charset="-79"/>
                <a:cs typeface="Aharoni" panose="02010803020104030203" pitchFamily="2" charset="-79"/>
              </a:rPr>
              <a:t>pensamientos</a:t>
            </a:r>
            <a:r>
              <a:rPr lang="es-MX" b="1" dirty="0">
                <a:solidFill>
                  <a:schemeClr val="accent6">
                    <a:lumMod val="50000"/>
                  </a:schemeClr>
                </a:solidFill>
              </a:rPr>
              <a:t> de nuestro </a:t>
            </a:r>
            <a:r>
              <a:rPr lang="es-MX" b="1" dirty="0">
                <a:solidFill>
                  <a:schemeClr val="accent6">
                    <a:lumMod val="50000"/>
                  </a:schemeClr>
                </a:solidFill>
                <a:latin typeface="Aharoni" panose="02010803020104030203" pitchFamily="2" charset="-79"/>
                <a:cs typeface="Aharoni" panose="02010803020104030203" pitchFamily="2" charset="-79"/>
              </a:rPr>
              <a:t>corazón </a:t>
            </a:r>
            <a:endParaRPr lang="en-US" dirty="0">
              <a:solidFill>
                <a:schemeClr val="accent6">
                  <a:lumMod val="50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2FFB4CC-9C5B-4A40-9D25-3541A322B708}"/>
              </a:ext>
            </a:extLst>
          </p:cNvPr>
          <p:cNvSpPr>
            <a:spLocks noGrp="1"/>
          </p:cNvSpPr>
          <p:nvPr>
            <p:ph idx="1"/>
          </p:nvPr>
        </p:nvSpPr>
        <p:spPr>
          <a:xfrm>
            <a:off x="5527965" y="4291445"/>
            <a:ext cx="6500832" cy="2555697"/>
          </a:xfrm>
        </p:spPr>
        <p:txBody>
          <a:bodyPr anchor="ctr">
            <a:normAutofit fontScale="85000" lnSpcReduction="20000"/>
          </a:bodyPr>
          <a:lstStyle/>
          <a:p>
            <a:pPr marL="0" indent="0">
              <a:buNone/>
            </a:pPr>
            <a:r>
              <a:rPr lang="es-MX" b="1" dirty="0"/>
              <a:t>Lee 1 Reyes 8:39; Salmo 19:1; 1 Crónicas 28:9 y 1 Samuel 16:7. </a:t>
            </a:r>
            <a:r>
              <a:rPr lang="es-MX" b="1" dirty="0">
                <a:solidFill>
                  <a:schemeClr val="accent6">
                    <a:lumMod val="50000"/>
                  </a:schemeClr>
                </a:solidFill>
              </a:rPr>
              <a:t>¿Qué punto crucial están haciendo estos textos bíblicos? </a:t>
            </a:r>
            <a:r>
              <a:rPr lang="es-MX" b="1" dirty="0" smtClean="0"/>
              <a:t>¿</a:t>
            </a:r>
            <a:r>
              <a:rPr lang="es-MX" b="1" dirty="0"/>
              <a:t>en qué forma esta verdad ejerce su impacto sobre nosotros y sobre la forma como pensamos? </a:t>
            </a:r>
            <a:r>
              <a:rPr lang="es-MX" b="1" dirty="0">
                <a:solidFill>
                  <a:schemeClr val="accent6">
                    <a:lumMod val="50000"/>
                  </a:schemeClr>
                </a:solidFill>
              </a:rPr>
              <a:t>¿Te hace esta idea o verdad sentirte nervioso y temeroso, o por el contrario te trae esperanza? </a:t>
            </a:r>
            <a:r>
              <a:rPr lang="es-MX" b="1" dirty="0"/>
              <a:t>¿O tal vez ambas cosas? </a:t>
            </a:r>
            <a:endParaRPr lang="es-MX" b="1" dirty="0" smtClean="0"/>
          </a:p>
          <a:p>
            <a:pPr marL="0" indent="0">
              <a:buNone/>
            </a:pPr>
            <a:r>
              <a:rPr lang="es-MX" b="1" dirty="0" smtClean="0">
                <a:solidFill>
                  <a:schemeClr val="accent2">
                    <a:lumMod val="75000"/>
                  </a:schemeClr>
                </a:solidFill>
              </a:rPr>
              <a:t>Analiza </a:t>
            </a:r>
            <a:r>
              <a:rPr lang="es-MX" b="1" dirty="0">
                <a:solidFill>
                  <a:schemeClr val="accent2">
                    <a:lumMod val="75000"/>
                  </a:schemeClr>
                </a:solidFill>
              </a:rPr>
              <a:t>la razón de tu respuesta. </a:t>
            </a:r>
            <a:endParaRPr lang="en-US" dirty="0">
              <a:solidFill>
                <a:schemeClr val="accent2">
                  <a:lumMod val="75000"/>
                </a:schemeClr>
              </a:solidFill>
            </a:endParaRPr>
          </a:p>
          <a:p>
            <a:pPr marL="0" indent="0" algn="ctr">
              <a:lnSpc>
                <a:spcPct val="100000"/>
              </a:lnSpc>
              <a:buNone/>
            </a:pPr>
            <a:endParaRPr lang="en-US" sz="1800" dirty="0">
              <a:solidFill>
                <a:srgbClr val="000000"/>
              </a:solidFill>
            </a:endParaRPr>
          </a:p>
        </p:txBody>
      </p:sp>
    </p:spTree>
    <p:extLst>
      <p:ext uri="{BB962C8B-B14F-4D97-AF65-F5344CB8AC3E}">
        <p14:creationId xmlns:p14="http://schemas.microsoft.com/office/powerpoint/2010/main" val="24142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561AD3-5A5C-E24F-B93C-E5E7FE484BFE}"/>
              </a:ext>
            </a:extLst>
          </p:cNvPr>
          <p:cNvSpPr>
            <a:spLocks noGrp="1"/>
          </p:cNvSpPr>
          <p:nvPr>
            <p:ph idx="1"/>
          </p:nvPr>
        </p:nvSpPr>
        <p:spPr>
          <a:xfrm>
            <a:off x="232239" y="2629626"/>
            <a:ext cx="6230906" cy="3864692"/>
          </a:xfrm>
        </p:spPr>
        <p:txBody>
          <a:bodyPr>
            <a:normAutofit fontScale="85000" lnSpcReduction="10000"/>
          </a:bodyPr>
          <a:lstStyle/>
          <a:p>
            <a:pPr marL="0" indent="0">
              <a:buNone/>
            </a:pPr>
            <a:r>
              <a:rPr lang="es-MX" dirty="0"/>
              <a:t>“…solo tú escudriñas el corazón humano</a:t>
            </a:r>
            <a:r>
              <a:rPr lang="es-MX" dirty="0" smtClean="0"/>
              <a:t>”</a:t>
            </a:r>
          </a:p>
          <a:p>
            <a:pPr marL="0" indent="0">
              <a:buNone/>
            </a:pPr>
            <a:r>
              <a:rPr lang="es-MX" dirty="0" smtClean="0"/>
              <a:t> </a:t>
            </a:r>
            <a:r>
              <a:rPr lang="es-MX" dirty="0"/>
              <a:t>(1 Reyes 8:39, NVI).</a:t>
            </a:r>
            <a:r>
              <a:rPr lang="es-MX" i="1" dirty="0"/>
              <a:t> </a:t>
            </a:r>
            <a:endParaRPr lang="es-MX" i="1" dirty="0" smtClean="0"/>
          </a:p>
          <a:p>
            <a:pPr marL="0" indent="0">
              <a:buNone/>
            </a:pPr>
            <a:r>
              <a:rPr lang="es-MX" dirty="0" smtClean="0"/>
              <a:t>La </a:t>
            </a:r>
            <a:r>
              <a:rPr lang="es-MX" dirty="0"/>
              <a:t>palabra </a:t>
            </a:r>
            <a:r>
              <a:rPr lang="es-MX" i="1" dirty="0"/>
              <a:t>corazón </a:t>
            </a:r>
            <a:r>
              <a:rPr lang="es-MX" dirty="0"/>
              <a:t>se usa con frecuencia en la Biblia en el sentido de asiento de los pensamientos y emociones (ver Mateo 9:4</a:t>
            </a:r>
            <a:r>
              <a:rPr lang="es-MX" dirty="0" smtClean="0"/>
              <a:t>).</a:t>
            </a:r>
          </a:p>
          <a:p>
            <a:pPr marL="0" indent="0">
              <a:buNone/>
            </a:pPr>
            <a:endParaRPr lang="es-MX" i="1" dirty="0"/>
          </a:p>
          <a:p>
            <a:pPr marL="0" indent="0">
              <a:buNone/>
            </a:pPr>
            <a:r>
              <a:rPr lang="es-MX" i="1" dirty="0" smtClean="0"/>
              <a:t> </a:t>
            </a:r>
            <a:r>
              <a:rPr lang="es-MX" dirty="0"/>
              <a:t>Solamente Dios tiene acceso a lo íntimo de nuestra actividad mental, a nuestras verdaderas intenciones  y a nuestros deseos más secretos. Nada, ni siquiera en la forma de un pensamiento fugaz puede esconderse del Creador.</a:t>
            </a:r>
            <a:endParaRPr lang="en-US" dirty="0"/>
          </a:p>
        </p:txBody>
      </p:sp>
      <p:pic>
        <p:nvPicPr>
          <p:cNvPr id="4" name="Picture 3">
            <a:extLst>
              <a:ext uri="{FF2B5EF4-FFF2-40B4-BE49-F238E27FC236}">
                <a16:creationId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898E-6B7E-0746-9853-4EB63825CDBD}"/>
              </a:ext>
            </a:extLst>
          </p:cNvPr>
          <p:cNvSpPr>
            <a:spLocks noGrp="1"/>
          </p:cNvSpPr>
          <p:nvPr>
            <p:ph type="title"/>
          </p:nvPr>
        </p:nvSpPr>
        <p:spPr>
          <a:xfrm>
            <a:off x="655320" y="365125"/>
            <a:ext cx="5120114" cy="1692794"/>
          </a:xfrm>
        </p:spPr>
        <p:txBody>
          <a:bodyPr>
            <a:normAutofit/>
          </a:bodyPr>
          <a:lstStyle/>
          <a:p>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67FFC-6395-9F45-9E5E-2AB521877FB3}"/>
              </a:ext>
            </a:extLst>
          </p:cNvPr>
          <p:cNvSpPr>
            <a:spLocks noGrp="1"/>
          </p:cNvSpPr>
          <p:nvPr>
            <p:ph idx="1"/>
          </p:nvPr>
        </p:nvSpPr>
        <p:spPr>
          <a:xfrm>
            <a:off x="450374" y="2579426"/>
            <a:ext cx="5908861" cy="3738247"/>
          </a:xfrm>
        </p:spPr>
        <p:txBody>
          <a:bodyPr>
            <a:normAutofit/>
          </a:bodyPr>
          <a:lstStyle/>
          <a:p>
            <a:pPr marL="0" indent="0">
              <a:buNone/>
            </a:pPr>
            <a:r>
              <a:rPr lang="es-MX" dirty="0"/>
              <a:t>“Satanás no puede leer nuestros pensamientos, pero puede ver nuestras acciones y oír nuestras palabras; y gracias a su amplio conocimiento de la familia humana puede adecuar sus tentaciones para sacar provecho de los puntos débiles de nuestro carácter”  </a:t>
            </a:r>
            <a:endParaRPr lang="es-MX" dirty="0" smtClean="0"/>
          </a:p>
          <a:p>
            <a:pPr marL="0" indent="0">
              <a:buNone/>
            </a:pPr>
            <a:r>
              <a:rPr lang="es-MX" dirty="0" smtClean="0"/>
              <a:t>Elena </a:t>
            </a:r>
            <a:r>
              <a:rPr lang="es-MX" dirty="0"/>
              <a:t>G. White,</a:t>
            </a:r>
            <a:r>
              <a:rPr lang="es-MX" i="1" dirty="0"/>
              <a:t> Mente, carácter y personalidad 2, </a:t>
            </a:r>
            <a:r>
              <a:rPr lang="es-MX" dirty="0"/>
              <a:t>p. 511</a:t>
            </a:r>
            <a:endParaRPr lang="en-US" dirty="0"/>
          </a:p>
          <a:p>
            <a:pPr marL="0" indent="0" algn="ctr">
              <a:lnSpc>
                <a:spcPct val="100000"/>
              </a:lnSpc>
              <a:buNone/>
            </a:pPr>
            <a:endParaRPr lang="en-US" sz="2400" dirty="0"/>
          </a:p>
        </p:txBody>
      </p:sp>
      <p:pic>
        <p:nvPicPr>
          <p:cNvPr id="4" name="Picture 3">
            <a:extLst>
              <a:ext uri="{FF2B5EF4-FFF2-40B4-BE49-F238E27FC236}">
                <a16:creationId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9F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304B6-6B6F-B244-9A8B-BD9C4BDFBA27}"/>
              </a:ext>
            </a:extLst>
          </p:cNvPr>
          <p:cNvSpPr>
            <a:spLocks noGrp="1"/>
          </p:cNvSpPr>
          <p:nvPr>
            <p:ph idx="1"/>
          </p:nvPr>
        </p:nvSpPr>
        <p:spPr>
          <a:xfrm>
            <a:off x="4965431" y="2438400"/>
            <a:ext cx="6586489" cy="3785419"/>
          </a:xfrm>
        </p:spPr>
        <p:txBody>
          <a:bodyPr>
            <a:normAutofit lnSpcReduction="10000"/>
          </a:bodyPr>
          <a:lstStyle/>
          <a:p>
            <a:pPr marL="0" indent="0">
              <a:buNone/>
            </a:pPr>
            <a:r>
              <a:rPr lang="es-MX" b="1" dirty="0"/>
              <a:t>¿En qué forma la discusión anterior te puede ayudar a entender mejor la amonestación bíblica de no juzgar a los demás</a:t>
            </a:r>
            <a:r>
              <a:rPr lang="es-MX" b="1" dirty="0" smtClean="0"/>
              <a:t>?</a:t>
            </a:r>
          </a:p>
          <a:p>
            <a:pPr marL="0" indent="0">
              <a:buNone/>
            </a:pPr>
            <a:r>
              <a:rPr lang="es-MX" b="1" dirty="0" smtClean="0"/>
              <a:t> </a:t>
            </a:r>
            <a:r>
              <a:rPr lang="es-MX" b="1" dirty="0"/>
              <a:t>¿En cuántas ocasiones se han juzgado mal tus motivos por parte de aquellos que no conocen tu corazón</a:t>
            </a:r>
            <a:r>
              <a:rPr lang="es-MX" b="1" dirty="0" smtClean="0"/>
              <a:t>?</a:t>
            </a:r>
          </a:p>
          <a:p>
            <a:pPr marL="0" indent="0">
              <a:buNone/>
            </a:pPr>
            <a:r>
              <a:rPr lang="es-MX" b="1" dirty="0" smtClean="0"/>
              <a:t>¿</a:t>
            </a:r>
            <a:r>
              <a:rPr lang="es-MX" b="1" dirty="0"/>
              <a:t>Por qué entonces es importante no juzgar tampoco a los demás?  </a:t>
            </a:r>
            <a:endParaRPr lang="en-US" dirty="0"/>
          </a:p>
          <a:p>
            <a:pPr marL="0" indent="0">
              <a:buNone/>
            </a:pPr>
            <a:endParaRPr lang="en-US" dirty="0"/>
          </a:p>
        </p:txBody>
      </p:sp>
    </p:spTree>
    <p:extLst>
      <p:ext uri="{BB962C8B-B14F-4D97-AF65-F5344CB8AC3E}">
        <p14:creationId xmlns:p14="http://schemas.microsoft.com/office/powerpoint/2010/main" val="139705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8B9E2-A3BF-2A4B-A0C4-E182057E535A}"/>
              </a:ext>
            </a:extLst>
          </p:cNvPr>
          <p:cNvSpPr>
            <a:spLocks noGrp="1"/>
          </p:cNvSpPr>
          <p:nvPr>
            <p:ph type="title"/>
          </p:nvPr>
        </p:nvSpPr>
        <p:spPr>
          <a:xfrm>
            <a:off x="804998" y="4551037"/>
            <a:ext cx="5021782" cy="1509931"/>
          </a:xfrm>
        </p:spPr>
        <p:txBody>
          <a:bodyPr>
            <a:normAutofit fontScale="90000"/>
          </a:bodyPr>
          <a:lstStyle/>
          <a:p>
            <a:pPr>
              <a:lnSpc>
                <a:spcPct val="100000"/>
              </a:lnSpc>
            </a:pPr>
            <a:r>
              <a:rPr lang="es-MX" b="1" dirty="0">
                <a:latin typeface="Aharoni" panose="02010803020104030203" pitchFamily="2" charset="-79"/>
                <a:cs typeface="Aharoni" panose="02010803020104030203" pitchFamily="2" charset="-79"/>
              </a:rPr>
              <a:t>La </a:t>
            </a:r>
            <a:r>
              <a:rPr lang="es-MX" b="1" dirty="0">
                <a:solidFill>
                  <a:schemeClr val="accent2">
                    <a:lumMod val="75000"/>
                  </a:schemeClr>
                </a:solidFill>
                <a:latin typeface="Aharoni" panose="02010803020104030203" pitchFamily="2" charset="-79"/>
                <a:cs typeface="Aharoni" panose="02010803020104030203" pitchFamily="2" charset="-79"/>
              </a:rPr>
              <a:t>paz</a:t>
            </a:r>
            <a:r>
              <a:rPr lang="es-MX" b="1" dirty="0">
                <a:latin typeface="Aharoni" panose="02010803020104030203" pitchFamily="2" charset="-79"/>
                <a:cs typeface="Aharoni" panose="02010803020104030203" pitchFamily="2" charset="-79"/>
              </a:rPr>
              <a:t> de Cristo en nuestro </a:t>
            </a:r>
            <a:r>
              <a:rPr lang="es-MX" b="1" dirty="0" smtClean="0">
                <a:latin typeface="Aharoni" panose="02010803020104030203" pitchFamily="2" charset="-79"/>
                <a:cs typeface="Aharoni" panose="02010803020104030203" pitchFamily="2" charset="-79"/>
              </a:rPr>
              <a:t>corazón</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A589F1D-7A8C-884C-B961-33CDE4D3723B}"/>
              </a:ext>
            </a:extLst>
          </p:cNvPr>
          <p:cNvSpPr>
            <a:spLocks noGrp="1"/>
          </p:cNvSpPr>
          <p:nvPr>
            <p:ph idx="1"/>
          </p:nvPr>
        </p:nvSpPr>
        <p:spPr>
          <a:xfrm>
            <a:off x="6296891" y="4087013"/>
            <a:ext cx="5559136" cy="2594342"/>
          </a:xfrm>
        </p:spPr>
        <p:txBody>
          <a:bodyPr anchor="ctr">
            <a:normAutofit lnSpcReduction="10000"/>
          </a:bodyPr>
          <a:lstStyle/>
          <a:p>
            <a:pPr marL="0" indent="0">
              <a:lnSpc>
                <a:spcPct val="100000"/>
              </a:lnSpc>
              <a:buNone/>
            </a:pPr>
            <a:endParaRPr lang="en-US" sz="2400" dirty="0">
              <a:solidFill>
                <a:srgbClr val="000000"/>
              </a:solidFill>
            </a:endParaRPr>
          </a:p>
          <a:p>
            <a:pPr marL="0" indent="0">
              <a:buNone/>
            </a:pPr>
            <a:r>
              <a:rPr lang="es-MX" b="1" dirty="0"/>
              <a:t>Lee Colosenses 3:1–17</a:t>
            </a:r>
            <a:r>
              <a:rPr lang="es-MX" b="1" dirty="0" smtClean="0"/>
              <a:t>.</a:t>
            </a:r>
          </a:p>
          <a:p>
            <a:pPr marL="0" indent="0">
              <a:buNone/>
            </a:pPr>
            <a:r>
              <a:rPr lang="es-MX" b="1" dirty="0" smtClean="0"/>
              <a:t> </a:t>
            </a:r>
            <a:r>
              <a:rPr lang="es-MX" b="1" dirty="0"/>
              <a:t>¿Cuáles son las acciones específicas que somos llamados a hacer a fin de vivir el tipo de vida en Cristo que se nos ha prometido? </a:t>
            </a:r>
            <a:endParaRPr lang="en-US" dirty="0"/>
          </a:p>
        </p:txBody>
      </p:sp>
    </p:spTree>
    <p:extLst>
      <p:ext uri="{BB962C8B-B14F-4D97-AF65-F5344CB8AC3E}">
        <p14:creationId xmlns:p14="http://schemas.microsoft.com/office/powerpoint/2010/main" val="17892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56D4BDC-6FAD-8944-86B9-CB4AC3B9A60F}"/>
              </a:ext>
            </a:extLst>
          </p:cNvPr>
          <p:cNvSpPr>
            <a:spLocks noGrp="1"/>
          </p:cNvSpPr>
          <p:nvPr>
            <p:ph idx="1"/>
          </p:nvPr>
        </p:nvSpPr>
        <p:spPr>
          <a:xfrm>
            <a:off x="300039" y="642938"/>
            <a:ext cx="5352616" cy="5880692"/>
          </a:xfrm>
        </p:spPr>
        <p:txBody>
          <a:bodyPr anchor="ctr">
            <a:normAutofit fontScale="92500" lnSpcReduction="10000"/>
          </a:bodyPr>
          <a:lstStyle/>
          <a:p>
            <a:pPr marL="0" indent="0" algn="ctr">
              <a:buNone/>
            </a:pPr>
            <a:r>
              <a:rPr lang="es-MX" dirty="0"/>
              <a:t>“Si nuestros pensamientos permanecen en Dios, serán guiados por el amor y el poder divinos”. Por lo tanto, debemos vivir “de las palabras que proceden de los labios de Cristo”. </a:t>
            </a:r>
            <a:endParaRPr lang="es-MX" dirty="0" smtClean="0"/>
          </a:p>
          <a:p>
            <a:pPr marL="0" indent="0" algn="ctr">
              <a:buNone/>
            </a:pPr>
            <a:r>
              <a:rPr lang="es-MX" dirty="0" smtClean="0"/>
              <a:t>Elena </a:t>
            </a:r>
            <a:r>
              <a:rPr lang="es-MX" dirty="0"/>
              <a:t>G. White, </a:t>
            </a:r>
            <a:r>
              <a:rPr lang="es-MX" i="1" dirty="0"/>
              <a:t>Mente, Carácter y Personalidad</a:t>
            </a:r>
            <a:r>
              <a:rPr lang="es-MX" dirty="0"/>
              <a:t>, tomo 2, p. 695.</a:t>
            </a:r>
            <a:endParaRPr lang="en-US" dirty="0"/>
          </a:p>
          <a:p>
            <a:pPr marL="0" indent="0" algn="ctr">
              <a:lnSpc>
                <a:spcPct val="100000"/>
              </a:lnSpc>
              <a:buNone/>
            </a:pPr>
            <a:endParaRPr lang="en-US" sz="2000" dirty="0">
              <a:solidFill>
                <a:srgbClr val="000000"/>
              </a:solidFill>
            </a:endParaRPr>
          </a:p>
          <a:p>
            <a:pPr marL="0" indent="0">
              <a:buNone/>
            </a:pPr>
            <a:r>
              <a:rPr lang="es-MX" dirty="0">
                <a:solidFill>
                  <a:schemeClr val="accent6">
                    <a:lumMod val="50000"/>
                  </a:schemeClr>
                </a:solidFill>
                <a:latin typeface="Agency FB" panose="020B0503020202020204" pitchFamily="34" charset="0"/>
              </a:rPr>
              <a:t>En medio de esta guerra espiritual, la persona puede sentirse tentada y encontrar que es muy difícil hacer un lado ciertos pensamientos adversos. En esos momentos, podría ser más fácil si tratamos de distraernos cambiando de lugar o actividad, o buscando buena compañía. Esto podría permitir un cambio que facilite la oración y la seguridad en Cristo. </a:t>
            </a:r>
            <a:endParaRPr lang="en-US" dirty="0">
              <a:solidFill>
                <a:schemeClr val="accent6">
                  <a:lumMod val="50000"/>
                </a:schemeClr>
              </a:solidFill>
              <a:latin typeface="Agency FB" panose="020B0503020202020204" pitchFamily="34" charset="0"/>
            </a:endParaRPr>
          </a:p>
          <a:p>
            <a:pPr marL="0" indent="0" algn="ctr">
              <a:lnSpc>
                <a:spcPct val="100000"/>
              </a:lnSpc>
              <a:buNone/>
            </a:pPr>
            <a:endParaRPr lang="en-US" sz="2000" dirty="0">
              <a:solidFill>
                <a:srgbClr val="000000"/>
              </a:solidFill>
            </a:endParaRPr>
          </a:p>
        </p:txBody>
      </p:sp>
    </p:spTree>
    <p:extLst>
      <p:ext uri="{BB962C8B-B14F-4D97-AF65-F5344CB8AC3E}">
        <p14:creationId xmlns:p14="http://schemas.microsoft.com/office/powerpoint/2010/main" val="1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D5B-21C4-AF45-B1D2-81D97561628F}"/>
              </a:ext>
            </a:extLst>
          </p:cNvPr>
          <p:cNvSpPr>
            <a:spLocks noGrp="1"/>
          </p:cNvSpPr>
          <p:nvPr>
            <p:ph type="title"/>
          </p:nvPr>
        </p:nvSpPr>
        <p:spPr>
          <a:xfrm>
            <a:off x="546136" y="1115755"/>
            <a:ext cx="5120114" cy="1692794"/>
          </a:xfrm>
        </p:spPr>
        <p:txBody>
          <a:bodyPr>
            <a:normAutofit fontScale="90000"/>
          </a:bodyPr>
          <a:lstStyle/>
          <a:p>
            <a:pPr algn="ctr"/>
            <a:r>
              <a:rPr lang="es-MX" sz="2700" b="1" i="1" dirty="0">
                <a:solidFill>
                  <a:schemeClr val="accent6">
                    <a:lumMod val="75000"/>
                  </a:schemeClr>
                </a:solidFill>
                <a:latin typeface="Aharoni" panose="02010803020104030203" pitchFamily="2" charset="-79"/>
                <a:cs typeface="Aharoni" panose="02010803020104030203" pitchFamily="2" charset="-79"/>
              </a:rPr>
              <a:t>Lee para este estudio</a:t>
            </a:r>
            <a:r>
              <a:rPr lang="es-MX" sz="2700" b="1" i="1" dirty="0"/>
              <a:t>: </a:t>
            </a:r>
            <a:r>
              <a:rPr lang="es-MX" sz="2700" b="1" i="1" dirty="0" smtClean="0"/>
              <a:t/>
            </a:r>
            <a:br>
              <a:rPr lang="es-MX" sz="2700" b="1" i="1" dirty="0" smtClean="0"/>
            </a:br>
            <a:r>
              <a:rPr lang="es-MX" sz="2000" b="1" i="1" dirty="0" smtClean="0"/>
              <a:t>Marcos </a:t>
            </a:r>
            <a:r>
              <a:rPr lang="es-MX" sz="2000" b="1" i="1" dirty="0"/>
              <a:t>7:21–23; Lucas 6:45; Hechos 14:2, 15:24; Gálatas 3:1; Salmo 19:14; Colosenses 3:1–17</a:t>
            </a:r>
            <a:r>
              <a:rPr lang="es-MX" sz="2700" b="1" i="1" dirty="0"/>
              <a:t>.</a:t>
            </a:r>
            <a:r>
              <a:rPr lang="en-US" dirty="0"/>
              <a:t/>
            </a:r>
            <a:br>
              <a:rPr lang="en-US" dirty="0"/>
            </a:br>
            <a:r>
              <a:rPr lang="en-US" sz="2400" i="1" dirty="0" smtClean="0"/>
              <a:t>.</a:t>
            </a:r>
            <a:r>
              <a:rPr lang="en-US" sz="2400" dirty="0"/>
              <a:t/>
            </a:r>
            <a:br>
              <a:rPr lang="en-US" sz="2400" dirty="0"/>
            </a:br>
            <a:endParaRPr lang="en-US" sz="24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5A635-3F34-364E-A5C4-17870AB1A41F}"/>
              </a:ext>
            </a:extLst>
          </p:cNvPr>
          <p:cNvSpPr>
            <a:spLocks noGrp="1"/>
          </p:cNvSpPr>
          <p:nvPr>
            <p:ph idx="1"/>
          </p:nvPr>
        </p:nvSpPr>
        <p:spPr>
          <a:xfrm>
            <a:off x="477898" y="2615978"/>
            <a:ext cx="5440678" cy="3462228"/>
          </a:xfrm>
        </p:spPr>
        <p:txBody>
          <a:bodyPr>
            <a:normAutofit/>
          </a:bodyPr>
          <a:lstStyle/>
          <a:p>
            <a:pPr marL="0" indent="0">
              <a:buNone/>
            </a:pPr>
            <a:r>
              <a:rPr lang="es-MX" i="1" dirty="0"/>
              <a:t>“</a:t>
            </a:r>
            <a:r>
              <a:rPr lang="es-MX" dirty="0"/>
              <a:t>Por último, hermanos, consideren bien todo lo verdadero, todo lo respetable, todo lo justo, todo lo puro, todo lo amable, todo lo digno de admiración, en fin, </a:t>
            </a:r>
            <a:r>
              <a:rPr lang="es-MX" dirty="0">
                <a:solidFill>
                  <a:schemeClr val="accent6">
                    <a:lumMod val="75000"/>
                  </a:schemeClr>
                </a:solidFill>
                <a:latin typeface="Aharoni" panose="02010803020104030203" pitchFamily="2" charset="-79"/>
                <a:cs typeface="Aharoni" panose="02010803020104030203" pitchFamily="2" charset="-79"/>
              </a:rPr>
              <a:t>todo lo que sea excelente o merezca elogio</a:t>
            </a:r>
            <a:r>
              <a:rPr lang="es-MX" dirty="0"/>
              <a:t>”.</a:t>
            </a:r>
            <a:r>
              <a:rPr lang="es-MX" i="1" dirty="0"/>
              <a:t> </a:t>
            </a:r>
            <a:r>
              <a:rPr lang="es-MX" dirty="0"/>
              <a:t>(Filipenses 4:8, NIV</a:t>
            </a:r>
            <a:r>
              <a:rPr lang="es-MX" dirty="0" smtClean="0"/>
              <a:t>).</a:t>
            </a:r>
            <a:endParaRPr lang="en-US" dirty="0"/>
          </a:p>
        </p:txBody>
      </p:sp>
      <p:pic>
        <p:nvPicPr>
          <p:cNvPr id="5" name="Picture 4">
            <a:extLst>
              <a:ext uri="{FF2B5EF4-FFF2-40B4-BE49-F238E27FC236}">
                <a16:creationId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39C6A511-475C-5D4C-B779-FE35A96F2BBB}"/>
              </a:ext>
            </a:extLst>
          </p:cNvPr>
          <p:cNvSpPr>
            <a:spLocks noGrp="1"/>
          </p:cNvSpPr>
          <p:nvPr>
            <p:ph idx="1"/>
          </p:nvPr>
        </p:nvSpPr>
        <p:spPr>
          <a:xfrm>
            <a:off x="4965431" y="504968"/>
            <a:ext cx="6586489" cy="5718852"/>
          </a:xfrm>
        </p:spPr>
        <p:txBody>
          <a:bodyPr>
            <a:normAutofit/>
          </a:bodyPr>
          <a:lstStyle/>
          <a:p>
            <a:pPr marL="0" indent="0" algn="ctr">
              <a:lnSpc>
                <a:spcPct val="100000"/>
              </a:lnSpc>
              <a:buNone/>
            </a:pPr>
            <a:endParaRPr lang="es-MX" b="1" dirty="0" smtClean="0"/>
          </a:p>
          <a:p>
            <a:pPr marL="0" indent="0" algn="ctr">
              <a:lnSpc>
                <a:spcPct val="100000"/>
              </a:lnSpc>
              <a:buNone/>
            </a:pPr>
            <a:endParaRPr lang="es-MX" b="1" dirty="0"/>
          </a:p>
          <a:p>
            <a:pPr marL="0" indent="0" algn="ctr">
              <a:lnSpc>
                <a:spcPct val="100000"/>
              </a:lnSpc>
              <a:buNone/>
            </a:pPr>
            <a:r>
              <a:rPr lang="es-MX" b="1" dirty="0" smtClean="0"/>
              <a:t>¿</a:t>
            </a:r>
            <a:r>
              <a:rPr lang="es-MX" b="1" dirty="0"/>
              <a:t>Y qué acerca de tus pensamientos</a:t>
            </a:r>
            <a:r>
              <a:rPr lang="es-MX" b="1" dirty="0" smtClean="0"/>
              <a:t>?</a:t>
            </a:r>
          </a:p>
          <a:p>
            <a:pPr marL="0" indent="0" algn="ctr">
              <a:lnSpc>
                <a:spcPct val="100000"/>
              </a:lnSpc>
              <a:buNone/>
            </a:pPr>
            <a:endParaRPr lang="es-MX" b="1" dirty="0"/>
          </a:p>
          <a:p>
            <a:pPr marL="0" indent="0" algn="ctr">
              <a:lnSpc>
                <a:spcPct val="100000"/>
              </a:lnSpc>
              <a:buNone/>
            </a:pPr>
            <a:r>
              <a:rPr lang="es-MX" b="1" dirty="0" smtClean="0"/>
              <a:t> </a:t>
            </a:r>
            <a:r>
              <a:rPr lang="es-MX" b="1" dirty="0"/>
              <a:t>¿Qué vas a hacer la próxima vez que vengan los pensamientos incorrectos?</a:t>
            </a:r>
            <a:endParaRPr lang="en-US" dirty="0"/>
          </a:p>
          <a:p>
            <a:pPr>
              <a:lnSpc>
                <a:spcPct val="100000"/>
              </a:lnSpc>
            </a:pPr>
            <a:endParaRPr lang="en-US" sz="2400" dirty="0"/>
          </a:p>
        </p:txBody>
      </p:sp>
    </p:spTree>
    <p:extLst>
      <p:ext uri="{BB962C8B-B14F-4D97-AF65-F5344CB8AC3E}">
        <p14:creationId xmlns:p14="http://schemas.microsoft.com/office/powerpoint/2010/main" val="231654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E7E9-4830-7B4F-B472-6A717CC14291}"/>
              </a:ext>
            </a:extLst>
          </p:cNvPr>
          <p:cNvSpPr>
            <a:spLocks noGrp="1"/>
          </p:cNvSpPr>
          <p:nvPr>
            <p:ph idx="1"/>
          </p:nvPr>
        </p:nvSpPr>
        <p:spPr>
          <a:xfrm>
            <a:off x="200025" y="187967"/>
            <a:ext cx="6118887" cy="6462215"/>
          </a:xfrm>
        </p:spPr>
        <p:txBody>
          <a:bodyPr anchor="t">
            <a:normAutofit fontScale="85000" lnSpcReduction="20000"/>
          </a:bodyPr>
          <a:lstStyle/>
          <a:p>
            <a:pPr marL="0" indent="0" algn="ctr">
              <a:lnSpc>
                <a:spcPct val="100000"/>
              </a:lnSpc>
              <a:buNone/>
            </a:pPr>
            <a:r>
              <a:rPr lang="es-MX" dirty="0"/>
              <a:t>“Más precioso que el oro de </a:t>
            </a:r>
            <a:r>
              <a:rPr lang="es-MX" dirty="0" err="1"/>
              <a:t>Ofir</a:t>
            </a:r>
            <a:r>
              <a:rPr lang="es-MX" dirty="0"/>
              <a:t> es el poder del pensamiento recto. Necesitamos asignar un alto valor al recto control de nuestros pensamientos…Cada pensamiento impuro contamina el alma, deteriora el sentido moral y tiende a destruir las impresiones del Espíritu Santo. Nubla la visión espiritual para que el hombre no pueda ver a Dios. El Señor puede perdonar al pecador arrepentido y lo hace; pero aunque haya sido perdonado, el alma está manchada. Toda impureza de palabra y pensamiento debe ser evitada por el que quiere tener un claro discernimiento de la verdad spiritual…Hemos de usar todo medio que Dios ha puesto a nuestro alcance para el gobierno y el cultivo de nuestros pensamientos. Hemos de traer nuestra mente a la armonía con la mente de Cristo. Su verdad nos santificará cuerpo, alma y espíritu, y seremos capaces de elevarnos por sobre la tentación</a:t>
            </a:r>
            <a:r>
              <a:rPr lang="es-MX" dirty="0" smtClean="0"/>
              <a:t>”</a:t>
            </a:r>
          </a:p>
          <a:p>
            <a:pPr marL="0" indent="0" algn="ctr">
              <a:lnSpc>
                <a:spcPct val="100000"/>
              </a:lnSpc>
              <a:buNone/>
            </a:pPr>
            <a:r>
              <a:rPr lang="es-MX" dirty="0" smtClean="0"/>
              <a:t>Elena </a:t>
            </a:r>
            <a:r>
              <a:rPr lang="es-MX" dirty="0"/>
              <a:t>G. White, </a:t>
            </a:r>
            <a:r>
              <a:rPr lang="es-MX" i="1" dirty="0"/>
              <a:t>Reflejemos a Jesús, </a:t>
            </a:r>
            <a:r>
              <a:rPr lang="es-MX" dirty="0"/>
              <a:t>p. 300.</a:t>
            </a:r>
            <a:endParaRPr lang="en-US" sz="20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66B59B-94D9-014E-842F-714B28A0928A}"/>
              </a:ext>
            </a:extLst>
          </p:cNvPr>
          <p:cNvSpPr>
            <a:spLocks noGrp="1"/>
          </p:cNvSpPr>
          <p:nvPr>
            <p:ph idx="1"/>
          </p:nvPr>
        </p:nvSpPr>
        <p:spPr>
          <a:xfrm>
            <a:off x="4892694" y="166667"/>
            <a:ext cx="6586489" cy="4467680"/>
          </a:xfrm>
        </p:spPr>
        <p:txBody>
          <a:bodyPr>
            <a:noAutofit/>
          </a:bodyPr>
          <a:lstStyle/>
          <a:p>
            <a:r>
              <a:rPr lang="es-MX" sz="1600" b="1" dirty="0"/>
              <a:t>¿Cuál es el significado de “llevamos cautivo todo pensamiento para que se someta a Cristo?” </a:t>
            </a:r>
            <a:r>
              <a:rPr lang="es-MX" sz="1600" dirty="0"/>
              <a:t>(2 Corintios 10: 5.)</a:t>
            </a:r>
            <a:r>
              <a:rPr lang="es-MX" sz="1600" i="1" dirty="0"/>
              <a:t> </a:t>
            </a:r>
            <a:r>
              <a:rPr lang="es-MX" sz="1600" b="1" dirty="0"/>
              <a:t>¿Cómo podemos aprender a hacer eso?  </a:t>
            </a:r>
            <a:endParaRPr lang="en-US" sz="1600" dirty="0"/>
          </a:p>
          <a:p>
            <a:pPr lvl="0"/>
            <a:r>
              <a:rPr lang="es-MX" sz="1600" b="1" dirty="0">
                <a:solidFill>
                  <a:schemeClr val="accent6">
                    <a:lumMod val="50000"/>
                  </a:schemeClr>
                </a:solidFill>
              </a:rPr>
              <a:t>¿En qué forma la Internet, los programas televisivos, la lectura recreativa, la propaganda, etc., trabajan en tu mente? ¿Qué proporción de tus pensamientos y acciones podría quedar afectada por esas fuentes?  ¿Por qué razón nos engañamos a nosotros mismos si creemos que lo que leemos o miramos no tiene un impacto sobre nuestro pensamiento? </a:t>
            </a:r>
            <a:endParaRPr lang="en-US" sz="1600" dirty="0">
              <a:solidFill>
                <a:schemeClr val="accent6">
                  <a:lumMod val="50000"/>
                </a:schemeClr>
              </a:solidFill>
            </a:endParaRPr>
          </a:p>
          <a:p>
            <a:pPr lvl="0"/>
            <a:r>
              <a:rPr lang="es-MX" sz="1600" b="1" dirty="0"/>
              <a:t>¿Cuáles son las formas en que nuestras acciones, aun subconscientemente, revelan los pensamientos de nuestra mente? ¿De qué manera el lenguaje corporal muestra lo que está pasando en nuestro interior? </a:t>
            </a:r>
            <a:endParaRPr lang="en-US" sz="1600" dirty="0"/>
          </a:p>
          <a:p>
            <a:pPr lvl="0"/>
            <a:r>
              <a:rPr lang="es-MX" sz="1600" b="1" dirty="0">
                <a:solidFill>
                  <a:schemeClr val="accent6">
                    <a:lumMod val="50000"/>
                  </a:schemeClr>
                </a:solidFill>
              </a:rPr>
              <a:t>¿Qué consejo le puedes dar a alguien que está luchando con un comportamiento impulsivo? ¿Qué promesas bíblicas le puedes presentar a esa persona? ¿Por qué es importante también poner delante de esas personas todas las promesas de perdón y aceptación a través de Jesús? ¿Cómo puedes evitar que esa persona se rinda al completo desánimo al pensar que, siendo que no ha alcanzado la victoria que desea ganar, su relación con Dios es de alguna manera deficiente?  ¿Cómo puedes ayudar a esa persona a nunca olvidar o a echar mano de las promesas de perdón, independientemente de cuán indigna se sienta? </a:t>
            </a:r>
            <a:endParaRPr lang="en-US" sz="1600" dirty="0">
              <a:solidFill>
                <a:schemeClr val="accent6">
                  <a:lumMod val="50000"/>
                </a:schemeClr>
              </a:solidFill>
            </a:endParaRPr>
          </a:p>
          <a:p>
            <a:pPr lvl="0"/>
            <a:r>
              <a:rPr lang="es-MX" sz="1600" b="1" dirty="0"/>
              <a:t>¿Cuán cuidadoso eres con tus palabras, las cuales simplemente revelan tus pensamientos? ¿Cómo puedes estar seguro de que tus palabras están obrando siempre para el bien y no para el mal</a:t>
            </a:r>
            <a:r>
              <a:rPr lang="es-MX" sz="1600" b="1" dirty="0" smtClean="0"/>
              <a:t>?</a:t>
            </a:r>
            <a:endParaRPr lang="en-US" sz="1600" dirty="0"/>
          </a:p>
        </p:txBody>
      </p:sp>
    </p:spTree>
    <p:extLst>
      <p:ext uri="{BB962C8B-B14F-4D97-AF65-F5344CB8AC3E}">
        <p14:creationId xmlns:p14="http://schemas.microsoft.com/office/powerpoint/2010/main" val="17185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92667A7-093E-484E-8B57-7ACDEA40FA60}"/>
              </a:ext>
            </a:extLst>
          </p:cNvPr>
          <p:cNvSpPr>
            <a:spLocks noGrp="1"/>
          </p:cNvSpPr>
          <p:nvPr>
            <p:ph idx="1"/>
          </p:nvPr>
        </p:nvSpPr>
        <p:spPr>
          <a:xfrm>
            <a:off x="758535" y="613064"/>
            <a:ext cx="5219183" cy="5447909"/>
          </a:xfrm>
        </p:spPr>
        <p:txBody>
          <a:bodyPr anchor="ctr">
            <a:normAutofit fontScale="92500" lnSpcReduction="10000"/>
          </a:bodyPr>
          <a:lstStyle/>
          <a:p>
            <a:pPr>
              <a:lnSpc>
                <a:spcPct val="100000"/>
              </a:lnSpc>
            </a:pPr>
            <a:r>
              <a:rPr lang="es-MX" dirty="0"/>
              <a:t>Como una de las formas más utilizadas de intervención de salud mental actualmente, la terapia de comportamiento cognitivo (CBT) se basa en la asunción de que la mayoría de los problemas sicológicos pueden mejorar al identificarse y cambiarse las percepciones, pensamientos y comportamientos inexactos y disfuncionales. </a:t>
            </a:r>
            <a:endParaRPr lang="en-US" sz="2400" dirty="0">
              <a:solidFill>
                <a:srgbClr val="000000"/>
              </a:solidFill>
            </a:endParaRPr>
          </a:p>
          <a:p>
            <a:pPr>
              <a:lnSpc>
                <a:spcPct val="100000"/>
              </a:lnSpc>
            </a:pPr>
            <a:r>
              <a:rPr lang="es-MX" dirty="0">
                <a:solidFill>
                  <a:schemeClr val="accent6">
                    <a:lumMod val="75000"/>
                  </a:schemeClr>
                </a:solidFill>
                <a:latin typeface="Agency FB" panose="020B0503020202020204" pitchFamily="34" charset="0"/>
              </a:rPr>
              <a:t>La Biblia nos enseña acerca de la conexión que existe entre nuestros pensamientos y acciones (Lucas 6:45)</a:t>
            </a:r>
            <a:r>
              <a:rPr lang="es-MX" i="1" dirty="0">
                <a:solidFill>
                  <a:schemeClr val="accent6">
                    <a:lumMod val="75000"/>
                  </a:schemeClr>
                </a:solidFill>
                <a:latin typeface="Agency FB" panose="020B0503020202020204" pitchFamily="34" charset="0"/>
              </a:rPr>
              <a:t>. </a:t>
            </a:r>
            <a:endParaRPr lang="en-US" sz="2400" b="1" i="1" dirty="0">
              <a:solidFill>
                <a:schemeClr val="accent6">
                  <a:lumMod val="75000"/>
                </a:schemeClr>
              </a:solidFill>
              <a:latin typeface="Agency FB" panose="020B0503020202020204" pitchFamily="34" charset="0"/>
            </a:endParaRPr>
          </a:p>
        </p:txBody>
      </p:sp>
    </p:spTree>
    <p:extLst>
      <p:ext uri="{BB962C8B-B14F-4D97-AF65-F5344CB8AC3E}">
        <p14:creationId xmlns:p14="http://schemas.microsoft.com/office/powerpoint/2010/main" val="25519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178C-BAFB-BF48-BE45-0978815C44DA}"/>
              </a:ext>
            </a:extLst>
          </p:cNvPr>
          <p:cNvSpPr>
            <a:spLocks noGrp="1"/>
          </p:cNvSpPr>
          <p:nvPr>
            <p:ph type="title"/>
          </p:nvPr>
        </p:nvSpPr>
        <p:spPr>
          <a:xfrm>
            <a:off x="804997" y="4523740"/>
            <a:ext cx="5304857" cy="1741978"/>
          </a:xfrm>
        </p:spPr>
        <p:txBody>
          <a:bodyPr>
            <a:normAutofit fontScale="90000"/>
          </a:bodyPr>
          <a:lstStyle/>
          <a:p>
            <a:r>
              <a:rPr lang="es-MX" b="1" dirty="0">
                <a:solidFill>
                  <a:schemeClr val="accent6">
                    <a:lumMod val="75000"/>
                  </a:schemeClr>
                </a:solidFill>
                <a:latin typeface="Aharoni" panose="02010803020104030203" pitchFamily="2" charset="-79"/>
                <a:cs typeface="Aharoni" panose="02010803020104030203" pitchFamily="2" charset="-79"/>
              </a:rPr>
              <a:t>Pensamientos</a:t>
            </a:r>
            <a:r>
              <a:rPr lang="es-MX" b="1" dirty="0"/>
              <a:t>: </a:t>
            </a:r>
            <a:r>
              <a:rPr lang="es-MX" b="1" dirty="0" smtClean="0"/>
              <a:t/>
            </a:r>
            <a:br>
              <a:rPr lang="es-MX" b="1" dirty="0" smtClean="0"/>
            </a:br>
            <a:r>
              <a:rPr lang="es-MX" b="1" dirty="0" smtClean="0"/>
              <a:t>La </a:t>
            </a:r>
            <a:r>
              <a:rPr lang="es-MX" b="1" dirty="0"/>
              <a:t>raíz del </a:t>
            </a:r>
            <a:r>
              <a:rPr lang="es-MX" b="1" dirty="0">
                <a:solidFill>
                  <a:schemeClr val="accent4">
                    <a:lumMod val="75000"/>
                  </a:schemeClr>
                </a:solidFill>
                <a:latin typeface="Agency FB" panose="020B0503020202020204" pitchFamily="34" charset="0"/>
              </a:rPr>
              <a:t>comportamiento</a:t>
            </a:r>
            <a:endParaRPr lang="en-US" dirty="0">
              <a:solidFill>
                <a:schemeClr val="accent4">
                  <a:lumMod val="75000"/>
                </a:schemeClr>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2BB06F0E-CB98-C74F-ADE3-E1AE9ACD5BDA}"/>
              </a:ext>
            </a:extLst>
          </p:cNvPr>
          <p:cNvSpPr>
            <a:spLocks noGrp="1"/>
          </p:cNvSpPr>
          <p:nvPr>
            <p:ph idx="1"/>
          </p:nvPr>
        </p:nvSpPr>
        <p:spPr>
          <a:xfrm>
            <a:off x="6470247" y="4239491"/>
            <a:ext cx="5539783" cy="2338730"/>
          </a:xfrm>
        </p:spPr>
        <p:txBody>
          <a:bodyPr anchor="ctr">
            <a:normAutofit fontScale="92500"/>
          </a:bodyPr>
          <a:lstStyle/>
          <a:p>
            <a:pPr marL="0" indent="0">
              <a:buNone/>
            </a:pPr>
            <a:r>
              <a:rPr lang="es-MX" b="1" dirty="0"/>
              <a:t>Lee Marcos 7:21–23 y Lucas 6:45. ¿Qué nos dicen estos textos bíblicos acerca de la importancia de controlar no solo nuestras acciones, no solo nuestros hechos, no solo nuestras palabras, sino también nuestros pensamientos? </a:t>
            </a:r>
            <a:endParaRPr lang="en-US" dirty="0"/>
          </a:p>
        </p:txBody>
      </p:sp>
    </p:spTree>
    <p:extLst>
      <p:ext uri="{BB962C8B-B14F-4D97-AF65-F5344CB8AC3E}">
        <p14:creationId xmlns:p14="http://schemas.microsoft.com/office/powerpoint/2010/main" val="19448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04756B8-3E73-D54A-AFDA-959B22D5ED67}"/>
              </a:ext>
            </a:extLst>
          </p:cNvPr>
          <p:cNvSpPr>
            <a:spLocks noGrp="1"/>
          </p:cNvSpPr>
          <p:nvPr>
            <p:ph idx="1"/>
          </p:nvPr>
        </p:nvSpPr>
        <p:spPr>
          <a:xfrm>
            <a:off x="300038" y="467591"/>
            <a:ext cx="5685125" cy="5593382"/>
          </a:xfrm>
        </p:spPr>
        <p:txBody>
          <a:bodyPr anchor="ctr">
            <a:normAutofit/>
          </a:bodyPr>
          <a:lstStyle/>
          <a:p>
            <a:pPr marL="0" indent="0" algn="ctr">
              <a:lnSpc>
                <a:spcPct val="100000"/>
              </a:lnSpc>
              <a:buNone/>
            </a:pPr>
            <a:r>
              <a:rPr lang="es-MX" dirty="0"/>
              <a:t>Ciertamente, los actos pecaminosos con frecuencia son precedidos de pensamientos bien definidos. </a:t>
            </a:r>
            <a:endParaRPr lang="es-MX" dirty="0" smtClean="0"/>
          </a:p>
          <a:p>
            <a:pPr marL="0" indent="0" algn="ctr">
              <a:lnSpc>
                <a:spcPct val="100000"/>
              </a:lnSpc>
              <a:buNone/>
            </a:pPr>
            <a:r>
              <a:rPr lang="es-MX" dirty="0" smtClean="0"/>
              <a:t>(¿</a:t>
            </a:r>
            <a:r>
              <a:rPr lang="es-MX" dirty="0"/>
              <a:t>No es esto acaso de lo que se trata la tentación?) </a:t>
            </a:r>
            <a:endParaRPr lang="es-MX" dirty="0" smtClean="0"/>
          </a:p>
          <a:p>
            <a:pPr marL="0" indent="0" algn="ctr">
              <a:lnSpc>
                <a:spcPct val="100000"/>
              </a:lnSpc>
              <a:buNone/>
            </a:pPr>
            <a:r>
              <a:rPr lang="es-MX" dirty="0" smtClean="0"/>
              <a:t>Es </a:t>
            </a:r>
            <a:r>
              <a:rPr lang="es-MX" dirty="0"/>
              <a:t>el deber de cada cristiano aprender a identificar, con la ayuda de Dios, los primeros pasos en este proceso, porque el detenerse en los pensamientos erróneos lleva casi inevitablemente al pecado. </a:t>
            </a:r>
            <a:endParaRPr lang="en-US" dirty="0">
              <a:solidFill>
                <a:srgbClr val="000000"/>
              </a:solidFill>
            </a:endParaRPr>
          </a:p>
        </p:txBody>
      </p:sp>
    </p:spTree>
    <p:extLst>
      <p:ext uri="{BB962C8B-B14F-4D97-AF65-F5344CB8AC3E}">
        <p14:creationId xmlns:p14="http://schemas.microsoft.com/office/powerpoint/2010/main" val="41004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1F31D-BD7C-844B-B4A3-2E266FC76566}"/>
              </a:ext>
            </a:extLst>
          </p:cNvPr>
          <p:cNvSpPr>
            <a:spLocks noGrp="1"/>
          </p:cNvSpPr>
          <p:nvPr>
            <p:ph type="title"/>
          </p:nvPr>
        </p:nvSpPr>
        <p:spPr>
          <a:xfrm>
            <a:off x="573298" y="4741528"/>
            <a:ext cx="6812555" cy="1625210"/>
          </a:xfrm>
        </p:spPr>
        <p:txBody>
          <a:bodyPr>
            <a:noAutofit/>
          </a:bodyPr>
          <a:lstStyle/>
          <a:p>
            <a:r>
              <a:rPr lang="es-MX" sz="3200" b="1" dirty="0">
                <a:solidFill>
                  <a:schemeClr val="accent4">
                    <a:lumMod val="75000"/>
                  </a:schemeClr>
                </a:solidFill>
                <a:latin typeface="Agency FB" panose="020B0503020202020204" pitchFamily="34" charset="0"/>
              </a:rPr>
              <a:t>Lee Romanos 8: 5-8</a:t>
            </a:r>
            <a:r>
              <a:rPr lang="es-MX" sz="3200" b="1" dirty="0" smtClean="0">
                <a:solidFill>
                  <a:schemeClr val="accent4">
                    <a:lumMod val="75000"/>
                  </a:schemeClr>
                </a:solidFill>
                <a:latin typeface="Agency FB" panose="020B0503020202020204" pitchFamily="34" charset="0"/>
              </a:rPr>
              <a:t>.</a:t>
            </a:r>
            <a:br>
              <a:rPr lang="es-MX" sz="3200" b="1" dirty="0" smtClean="0">
                <a:solidFill>
                  <a:schemeClr val="accent4">
                    <a:lumMod val="75000"/>
                  </a:schemeClr>
                </a:solidFill>
                <a:latin typeface="Agency FB" panose="020B0503020202020204" pitchFamily="34" charset="0"/>
              </a:rPr>
            </a:br>
            <a:r>
              <a:rPr lang="es-MX" sz="3200" b="1" dirty="0" smtClean="0">
                <a:solidFill>
                  <a:schemeClr val="accent4">
                    <a:lumMod val="75000"/>
                  </a:schemeClr>
                </a:solidFill>
                <a:latin typeface="Agency FB" panose="020B0503020202020204" pitchFamily="34" charset="0"/>
              </a:rPr>
              <a:t>¿</a:t>
            </a:r>
            <a:r>
              <a:rPr lang="es-MX" sz="3200" b="1" dirty="0">
                <a:solidFill>
                  <a:schemeClr val="accent4">
                    <a:lumMod val="75000"/>
                  </a:schemeClr>
                </a:solidFill>
                <a:latin typeface="Agency FB" panose="020B0503020202020204" pitchFamily="34" charset="0"/>
              </a:rPr>
              <a:t>Qué alternativas propone el apóstol Pablo para lidiar con la conducta inmoral? </a:t>
            </a:r>
            <a:endParaRPr lang="en-US" sz="3200" dirty="0">
              <a:solidFill>
                <a:schemeClr val="accent4">
                  <a:lumMod val="75000"/>
                </a:schemeClr>
              </a:solidFill>
              <a:latin typeface="Agency FB" panose="020B0503020202020204" pitchFamily="34" charset="0"/>
            </a:endParaRPr>
          </a:p>
        </p:txBody>
      </p:sp>
      <p:pic>
        <p:nvPicPr>
          <p:cNvPr id="4" name="Picture 3">
            <a:extLst>
              <a:ext uri="{FF2B5EF4-FFF2-40B4-BE49-F238E27FC236}">
                <a16:creationId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4C9512-862A-8C47-8C34-7D199E814741}"/>
              </a:ext>
            </a:extLst>
          </p:cNvPr>
          <p:cNvSpPr>
            <a:spLocks noGrp="1"/>
          </p:cNvSpPr>
          <p:nvPr>
            <p:ph idx="1"/>
          </p:nvPr>
        </p:nvSpPr>
        <p:spPr>
          <a:xfrm>
            <a:off x="7638025" y="581892"/>
            <a:ext cx="4030814" cy="5696078"/>
          </a:xfrm>
        </p:spPr>
        <p:txBody>
          <a:bodyPr anchor="ctr">
            <a:normAutofit fontScale="77500" lnSpcReduction="20000"/>
          </a:bodyPr>
          <a:lstStyle/>
          <a:p>
            <a:pPr marL="0" indent="0" algn="ctr">
              <a:lnSpc>
                <a:spcPct val="100000"/>
              </a:lnSpc>
              <a:buNone/>
            </a:pPr>
            <a:r>
              <a:rPr lang="es-MX" dirty="0">
                <a:solidFill>
                  <a:schemeClr val="bg1"/>
                </a:solidFill>
              </a:rPr>
              <a:t>El apóstol Pablo nos muestra que la </a:t>
            </a:r>
            <a:r>
              <a:rPr lang="es-MX" dirty="0">
                <a:solidFill>
                  <a:srgbClr val="92D050"/>
                </a:solidFill>
                <a:latin typeface="Aharoni" panose="02010803020104030203" pitchFamily="2" charset="-79"/>
                <a:cs typeface="Aharoni" panose="02010803020104030203" pitchFamily="2" charset="-79"/>
              </a:rPr>
              <a:t>mente</a:t>
            </a:r>
            <a:r>
              <a:rPr lang="es-MX" dirty="0">
                <a:solidFill>
                  <a:schemeClr val="bg1"/>
                </a:solidFill>
              </a:rPr>
              <a:t> y el </a:t>
            </a:r>
            <a:r>
              <a:rPr lang="es-MX" dirty="0">
                <a:solidFill>
                  <a:srgbClr val="92D050"/>
                </a:solidFill>
                <a:latin typeface="Aharoni" panose="02010803020104030203" pitchFamily="2" charset="-79"/>
                <a:cs typeface="Aharoni" panose="02010803020104030203" pitchFamily="2" charset="-79"/>
              </a:rPr>
              <a:t>comportamiento</a:t>
            </a:r>
            <a:r>
              <a:rPr lang="es-MX" dirty="0">
                <a:solidFill>
                  <a:schemeClr val="bg1"/>
                </a:solidFill>
              </a:rPr>
              <a:t> están íntimamente ligados. La mente llena del </a:t>
            </a:r>
            <a:r>
              <a:rPr lang="es-MX" dirty="0">
                <a:solidFill>
                  <a:srgbClr val="92D050"/>
                </a:solidFill>
                <a:latin typeface="Aharoni" panose="02010803020104030203" pitchFamily="2" charset="-79"/>
                <a:cs typeface="Aharoni" panose="02010803020104030203" pitchFamily="2" charset="-79"/>
              </a:rPr>
              <a:t>Espíritu</a:t>
            </a:r>
            <a:r>
              <a:rPr lang="es-MX" dirty="0">
                <a:solidFill>
                  <a:schemeClr val="bg1"/>
                </a:solidFill>
              </a:rPr>
              <a:t> va a ir en busca de </a:t>
            </a:r>
            <a:r>
              <a:rPr lang="es-MX" dirty="0">
                <a:solidFill>
                  <a:srgbClr val="92D050"/>
                </a:solidFill>
                <a:latin typeface="Aharoni" panose="02010803020104030203" pitchFamily="2" charset="-79"/>
                <a:cs typeface="Aharoni" panose="02010803020104030203" pitchFamily="2" charset="-79"/>
              </a:rPr>
              <a:t>buenas</a:t>
            </a:r>
            <a:r>
              <a:rPr lang="es-MX" dirty="0">
                <a:solidFill>
                  <a:schemeClr val="bg1"/>
                </a:solidFill>
              </a:rPr>
              <a:t> acciones y la mente dominada por el pecado va a producir </a:t>
            </a:r>
            <a:r>
              <a:rPr lang="es-MX" b="1" dirty="0">
                <a:solidFill>
                  <a:srgbClr val="92D050"/>
                </a:solidFill>
                <a:latin typeface="Aharoni" panose="02010803020104030203" pitchFamily="2" charset="-79"/>
                <a:cs typeface="Aharoni" panose="02010803020104030203" pitchFamily="2" charset="-79"/>
              </a:rPr>
              <a:t>acciones</a:t>
            </a:r>
            <a:r>
              <a:rPr lang="es-MX" dirty="0">
                <a:solidFill>
                  <a:schemeClr val="bg1"/>
                </a:solidFill>
              </a:rPr>
              <a:t> </a:t>
            </a:r>
            <a:r>
              <a:rPr lang="es-MX" dirty="0">
                <a:solidFill>
                  <a:srgbClr val="92D050"/>
                </a:solidFill>
                <a:latin typeface="Aharoni" panose="02010803020104030203" pitchFamily="2" charset="-79"/>
                <a:cs typeface="Aharoni" panose="02010803020104030203" pitchFamily="2" charset="-79"/>
              </a:rPr>
              <a:t>pecaminosas</a:t>
            </a:r>
            <a:r>
              <a:rPr lang="es-MX" dirty="0" smtClean="0">
                <a:solidFill>
                  <a:schemeClr val="bg1"/>
                </a:solidFill>
              </a:rPr>
              <a:t>.</a:t>
            </a:r>
          </a:p>
          <a:p>
            <a:pPr marL="0" indent="0" algn="ctr">
              <a:lnSpc>
                <a:spcPct val="100000"/>
              </a:lnSpc>
              <a:buNone/>
            </a:pPr>
            <a:r>
              <a:rPr lang="es-MX" dirty="0" smtClean="0">
                <a:solidFill>
                  <a:schemeClr val="bg1"/>
                </a:solidFill>
              </a:rPr>
              <a:t>No </a:t>
            </a:r>
            <a:r>
              <a:rPr lang="es-MX" dirty="0">
                <a:solidFill>
                  <a:schemeClr val="bg1"/>
                </a:solidFill>
              </a:rPr>
              <a:t>es suficiente cambiar la conducta en nombre de la conveniencia o a fin de presentar un falso rostro de rectitud ante el mundo. </a:t>
            </a:r>
            <a:endParaRPr lang="es-MX" dirty="0" smtClean="0">
              <a:solidFill>
                <a:schemeClr val="bg1"/>
              </a:solidFill>
            </a:endParaRPr>
          </a:p>
          <a:p>
            <a:pPr marL="0" indent="0" algn="ctr">
              <a:lnSpc>
                <a:spcPct val="100000"/>
              </a:lnSpc>
              <a:buNone/>
            </a:pPr>
            <a:r>
              <a:rPr lang="es-MX" dirty="0" smtClean="0">
                <a:solidFill>
                  <a:schemeClr val="bg1"/>
                </a:solidFill>
              </a:rPr>
              <a:t>El </a:t>
            </a:r>
            <a:r>
              <a:rPr lang="es-MX" b="1" dirty="0">
                <a:solidFill>
                  <a:srgbClr val="92D050"/>
                </a:solidFill>
                <a:latin typeface="Aharoni" panose="02010803020104030203" pitchFamily="2" charset="-79"/>
                <a:cs typeface="Aharoni" panose="02010803020104030203" pitchFamily="2" charset="-79"/>
              </a:rPr>
              <a:t>corazón</a:t>
            </a:r>
            <a:r>
              <a:rPr lang="es-MX" dirty="0">
                <a:solidFill>
                  <a:schemeClr val="bg1"/>
                </a:solidFill>
              </a:rPr>
              <a:t> (la mente) </a:t>
            </a:r>
            <a:r>
              <a:rPr lang="es-MX" b="1" dirty="0">
                <a:solidFill>
                  <a:srgbClr val="92D050"/>
                </a:solidFill>
                <a:latin typeface="Aharoni" panose="02010803020104030203" pitchFamily="2" charset="-79"/>
                <a:cs typeface="Aharoni" panose="02010803020104030203" pitchFamily="2" charset="-79"/>
              </a:rPr>
              <a:t>necesita</a:t>
            </a:r>
            <a:r>
              <a:rPr lang="es-MX" dirty="0">
                <a:solidFill>
                  <a:schemeClr val="bg1"/>
                </a:solidFill>
              </a:rPr>
              <a:t> ser </a:t>
            </a:r>
            <a:r>
              <a:rPr lang="es-MX" b="1" dirty="0">
                <a:solidFill>
                  <a:srgbClr val="92D050"/>
                </a:solidFill>
                <a:latin typeface="Aharoni" panose="02010803020104030203" pitchFamily="2" charset="-79"/>
                <a:cs typeface="Aharoni" panose="02010803020104030203" pitchFamily="2" charset="-79"/>
              </a:rPr>
              <a:t>transformado</a:t>
            </a:r>
            <a:r>
              <a:rPr lang="es-MX" dirty="0">
                <a:solidFill>
                  <a:schemeClr val="bg1"/>
                </a:solidFill>
              </a:rPr>
              <a:t>, de otra manera, eventualmente los frutos habrán de mostrar la naturaleza de ese corazón. </a:t>
            </a:r>
            <a:endParaRPr lang="en-US" sz="2400" dirty="0">
              <a:solidFill>
                <a:schemeClr val="bg1"/>
              </a:solidFill>
            </a:endParaRPr>
          </a:p>
        </p:txBody>
      </p:sp>
    </p:spTree>
    <p:extLst>
      <p:ext uri="{BB962C8B-B14F-4D97-AF65-F5344CB8AC3E}">
        <p14:creationId xmlns:p14="http://schemas.microsoft.com/office/powerpoint/2010/main" val="3770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A8A32-CD36-EC43-AE71-AB3769F1FE5B}"/>
              </a:ext>
            </a:extLst>
          </p:cNvPr>
          <p:cNvSpPr>
            <a:spLocks noGrp="1"/>
          </p:cNvSpPr>
          <p:nvPr>
            <p:ph idx="1"/>
          </p:nvPr>
        </p:nvSpPr>
        <p:spPr>
          <a:xfrm>
            <a:off x="147251" y="2575034"/>
            <a:ext cx="6056122" cy="3576384"/>
          </a:xfrm>
        </p:spPr>
        <p:txBody>
          <a:bodyPr>
            <a:normAutofit fontScale="92500" lnSpcReduction="20000"/>
          </a:bodyPr>
          <a:lstStyle/>
          <a:p>
            <a:pPr marL="0" indent="0" algn="ctr">
              <a:buNone/>
            </a:pPr>
            <a:r>
              <a:rPr lang="es-MX" dirty="0"/>
              <a:t>“Necesitamos un constante sentido del poder ennoblecedor de los pensamientos puros y de la influencia deletérea de los pensamientos malos. </a:t>
            </a:r>
            <a:endParaRPr lang="es-MX" dirty="0" smtClean="0"/>
          </a:p>
          <a:p>
            <a:pPr marL="0" indent="0" algn="ctr">
              <a:buNone/>
            </a:pPr>
            <a:r>
              <a:rPr lang="es-MX" dirty="0" smtClean="0">
                <a:solidFill>
                  <a:schemeClr val="accent2">
                    <a:lumMod val="75000"/>
                  </a:schemeClr>
                </a:solidFill>
                <a:latin typeface="Aharoni" panose="02010803020104030203" pitchFamily="2" charset="-79"/>
                <a:cs typeface="Aharoni" panose="02010803020104030203" pitchFamily="2" charset="-79"/>
              </a:rPr>
              <a:t>Pongamos nuestros pensamientos en cosas santas. </a:t>
            </a:r>
          </a:p>
          <a:p>
            <a:pPr marL="0" indent="0" algn="ctr">
              <a:buNone/>
            </a:pPr>
            <a:r>
              <a:rPr lang="es-MX" dirty="0" smtClean="0"/>
              <a:t>Sean </a:t>
            </a:r>
            <a:r>
              <a:rPr lang="es-MX" dirty="0" smtClean="0">
                <a:solidFill>
                  <a:schemeClr val="accent6">
                    <a:lumMod val="75000"/>
                  </a:schemeClr>
                </a:solidFill>
                <a:latin typeface="Aharoni" panose="02010803020104030203" pitchFamily="2" charset="-79"/>
                <a:cs typeface="Aharoni" panose="02010803020104030203" pitchFamily="2" charset="-79"/>
              </a:rPr>
              <a:t>puros </a:t>
            </a:r>
            <a:r>
              <a:rPr lang="es-MX" dirty="0">
                <a:solidFill>
                  <a:schemeClr val="accent6">
                    <a:lumMod val="75000"/>
                  </a:schemeClr>
                </a:solidFill>
                <a:latin typeface="Aharoni" panose="02010803020104030203" pitchFamily="2" charset="-79"/>
                <a:cs typeface="Aharoni" panose="02010803020104030203" pitchFamily="2" charset="-79"/>
              </a:rPr>
              <a:t>y santos</a:t>
            </a:r>
            <a:r>
              <a:rPr lang="es-MX" dirty="0"/>
              <a:t>, porque la única seguridad para cada alma es el recto pensar” </a:t>
            </a:r>
            <a:endParaRPr lang="es-MX" dirty="0" smtClean="0"/>
          </a:p>
          <a:p>
            <a:pPr marL="0" indent="0">
              <a:buNone/>
            </a:pPr>
            <a:r>
              <a:rPr lang="es-MX" dirty="0" smtClean="0"/>
              <a:t>Elena </a:t>
            </a:r>
            <a:r>
              <a:rPr lang="es-MX" dirty="0"/>
              <a:t>G. White, Carta 123, 1904. ELC 166.4</a:t>
            </a:r>
            <a:endParaRPr lang="en-US" dirty="0"/>
          </a:p>
          <a:p>
            <a:pPr marL="0" indent="0">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5192C-3B8B-4E4E-9456-865EE59AE7E4}"/>
              </a:ext>
            </a:extLst>
          </p:cNvPr>
          <p:cNvSpPr>
            <a:spLocks noGrp="1"/>
          </p:cNvSpPr>
          <p:nvPr>
            <p:ph type="title"/>
          </p:nvPr>
        </p:nvSpPr>
        <p:spPr>
          <a:xfrm>
            <a:off x="550718" y="4388303"/>
            <a:ext cx="5713604" cy="2108030"/>
          </a:xfrm>
        </p:spPr>
        <p:txBody>
          <a:bodyPr>
            <a:normAutofit/>
          </a:bodyPr>
          <a:lstStyle/>
          <a:p>
            <a:r>
              <a:rPr lang="es-MX" b="1" dirty="0">
                <a:latin typeface="Aharoni" panose="02010803020104030203" pitchFamily="2" charset="-79"/>
                <a:cs typeface="Aharoni" panose="02010803020104030203" pitchFamily="2" charset="-79"/>
              </a:rPr>
              <a:t>Los </a:t>
            </a:r>
            <a:r>
              <a:rPr lang="es-MX" b="1" dirty="0" smtClean="0">
                <a:solidFill>
                  <a:schemeClr val="accent6">
                    <a:lumMod val="75000"/>
                  </a:schemeClr>
                </a:solidFill>
                <a:latin typeface="Aharoni" panose="02010803020104030203" pitchFamily="2" charset="-79"/>
                <a:cs typeface="Aharoni" panose="02010803020104030203" pitchFamily="2" charset="-79"/>
              </a:rPr>
              <a:t>PENSAMIENTOS</a:t>
            </a:r>
            <a:r>
              <a:rPr lang="es-MX" b="1" dirty="0" smtClean="0">
                <a:latin typeface="Aharoni" panose="02010803020104030203" pitchFamily="2" charset="-79"/>
                <a:cs typeface="Aharoni" panose="02010803020104030203" pitchFamily="2" charset="-79"/>
              </a:rPr>
              <a:t> </a:t>
            </a:r>
            <a:r>
              <a:rPr lang="es-MX" b="1" dirty="0">
                <a:latin typeface="Aharoni" panose="02010803020104030203" pitchFamily="2" charset="-79"/>
                <a:cs typeface="Aharoni" panose="02010803020104030203" pitchFamily="2" charset="-79"/>
              </a:rPr>
              <a:t>como fuente de angustia</a:t>
            </a:r>
            <a:endParaRPr lang="en-US"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EC31136-C861-4A4F-BAC8-EA30800E56A9}"/>
              </a:ext>
            </a:extLst>
          </p:cNvPr>
          <p:cNvSpPr>
            <a:spLocks noGrp="1"/>
          </p:cNvSpPr>
          <p:nvPr>
            <p:ph idx="1"/>
          </p:nvPr>
        </p:nvSpPr>
        <p:spPr>
          <a:xfrm>
            <a:off x="6141028" y="4166754"/>
            <a:ext cx="5909946" cy="2718078"/>
          </a:xfrm>
        </p:spPr>
        <p:txBody>
          <a:bodyPr anchor="ctr">
            <a:normAutofit fontScale="92500" lnSpcReduction="20000"/>
          </a:bodyPr>
          <a:lstStyle/>
          <a:p>
            <a:pPr marL="0" indent="0">
              <a:buNone/>
            </a:pPr>
            <a:r>
              <a:rPr lang="es-MX" b="1" dirty="0"/>
              <a:t>¿Cuáles son las cosas que realmente te llenan de temor</a:t>
            </a:r>
            <a:r>
              <a:rPr lang="es-MX" b="1" dirty="0" smtClean="0"/>
              <a:t>?</a:t>
            </a:r>
          </a:p>
          <a:p>
            <a:pPr marL="0" indent="0">
              <a:buNone/>
            </a:pPr>
            <a:r>
              <a:rPr lang="es-MX" b="1" dirty="0" smtClean="0">
                <a:solidFill>
                  <a:schemeClr val="accent6">
                    <a:lumMod val="75000"/>
                  </a:schemeClr>
                </a:solidFill>
              </a:rPr>
              <a:t>¿</a:t>
            </a:r>
            <a:r>
              <a:rPr lang="es-MX" b="1" dirty="0">
                <a:solidFill>
                  <a:schemeClr val="accent6">
                    <a:lumMod val="75000"/>
                  </a:schemeClr>
                </a:solidFill>
              </a:rPr>
              <a:t>Cuáles son algunas formas en las que puedes aprender a confiar en el Señor a pesar de ese temor? </a:t>
            </a:r>
            <a:endParaRPr lang="es-MX" b="1" dirty="0" smtClean="0">
              <a:solidFill>
                <a:schemeClr val="accent6">
                  <a:lumMod val="75000"/>
                </a:schemeClr>
              </a:solidFill>
            </a:endParaRPr>
          </a:p>
          <a:p>
            <a:pPr marL="0" indent="0">
              <a:buNone/>
            </a:pPr>
            <a:r>
              <a:rPr lang="es-MX" b="1" dirty="0" smtClean="0"/>
              <a:t>¿</a:t>
            </a:r>
            <a:r>
              <a:rPr lang="es-MX" b="1" dirty="0"/>
              <a:t>no es el poder de Dios más grande que cualquier amenaza que tengas que enfrentar?  </a:t>
            </a:r>
            <a:endParaRPr lang="en-US" dirty="0"/>
          </a:p>
        </p:txBody>
      </p:sp>
    </p:spTree>
    <p:extLst>
      <p:ext uri="{BB962C8B-B14F-4D97-AF65-F5344CB8AC3E}">
        <p14:creationId xmlns:p14="http://schemas.microsoft.com/office/powerpoint/2010/main" val="23769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BD8924E-9C9E-B740-A53F-3308E598F0A4}"/>
              </a:ext>
            </a:extLst>
          </p:cNvPr>
          <p:cNvSpPr>
            <a:spLocks noGrp="1"/>
          </p:cNvSpPr>
          <p:nvPr>
            <p:ph idx="1"/>
          </p:nvPr>
        </p:nvSpPr>
        <p:spPr>
          <a:xfrm>
            <a:off x="342901" y="852055"/>
            <a:ext cx="5829299" cy="5579918"/>
          </a:xfrm>
        </p:spPr>
        <p:txBody>
          <a:bodyPr anchor="ctr">
            <a:normAutofit fontScale="92500"/>
          </a:bodyPr>
          <a:lstStyle/>
          <a:p>
            <a:pPr marL="0" indent="0">
              <a:buNone/>
            </a:pPr>
            <a:r>
              <a:rPr lang="es-MX" dirty="0"/>
              <a:t>Las palabras son instrumentos muy poderosos, ya sea para bien o para mal. Nuestras palabras pueden edificar o pueden también destruir. Hay un elemento de vida o de muerte en las palabras que hablamos. Cuán cuidadosos necesitamos ser con los pensamientos y los pensamientos que se expresan a través de nuestros labios. </a:t>
            </a:r>
            <a:endParaRPr lang="en-US" dirty="0"/>
          </a:p>
          <a:p>
            <a:pPr marL="0" indent="0">
              <a:lnSpc>
                <a:spcPct val="100000"/>
              </a:lnSpc>
              <a:buNone/>
            </a:pPr>
            <a:endParaRPr lang="en-US" sz="2400" dirty="0">
              <a:solidFill>
                <a:srgbClr val="000000"/>
              </a:solidFill>
            </a:endParaRPr>
          </a:p>
          <a:p>
            <a:pPr marL="0" indent="0">
              <a:buNone/>
            </a:pPr>
            <a:r>
              <a:rPr lang="es-MX" b="1" dirty="0" smtClean="0">
                <a:solidFill>
                  <a:schemeClr val="accent6">
                    <a:lumMod val="75000"/>
                  </a:schemeClr>
                </a:solidFill>
              </a:rPr>
              <a:t>Lee Hechos 14:2, 15:24 y Gálatas 3:1. </a:t>
            </a:r>
          </a:p>
          <a:p>
            <a:pPr marL="0" indent="0">
              <a:buNone/>
            </a:pPr>
            <a:r>
              <a:rPr lang="es-MX" b="1" dirty="0" smtClean="0">
                <a:solidFill>
                  <a:schemeClr val="accent2">
                    <a:lumMod val="50000"/>
                  </a:schemeClr>
                </a:solidFill>
              </a:rPr>
              <a:t>¿</a:t>
            </a:r>
            <a:r>
              <a:rPr lang="es-MX" b="1" dirty="0">
                <a:solidFill>
                  <a:schemeClr val="accent2">
                    <a:lumMod val="50000"/>
                  </a:schemeClr>
                </a:solidFill>
              </a:rPr>
              <a:t>En qué </a:t>
            </a:r>
            <a:r>
              <a:rPr lang="es-MX" b="1" dirty="0" smtClean="0">
                <a:solidFill>
                  <a:schemeClr val="accent2">
                    <a:lumMod val="50000"/>
                  </a:schemeClr>
                </a:solidFill>
              </a:rPr>
              <a:t>forma </a:t>
            </a:r>
            <a:r>
              <a:rPr lang="es-MX" b="1" dirty="0">
                <a:solidFill>
                  <a:schemeClr val="accent2">
                    <a:lumMod val="50000"/>
                  </a:schemeClr>
                </a:solidFill>
              </a:rPr>
              <a:t>podemos tener el poder de ejercer un impacto negativo sobre los demás? </a:t>
            </a:r>
            <a:endParaRPr lang="en-US" dirty="0">
              <a:solidFill>
                <a:schemeClr val="accent2">
                  <a:lumMod val="50000"/>
                </a:schemeClr>
              </a:solidFill>
            </a:endParaRPr>
          </a:p>
        </p:txBody>
      </p:sp>
    </p:spTree>
    <p:extLst>
      <p:ext uri="{BB962C8B-B14F-4D97-AF65-F5344CB8AC3E}">
        <p14:creationId xmlns:p14="http://schemas.microsoft.com/office/powerpoint/2010/main" val="259647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1873</Words>
  <Application>Microsoft Office PowerPoint</Application>
  <PresentationFormat>Widescreen</PresentationFormat>
  <Paragraphs>101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Agency FB</vt:lpstr>
      <vt:lpstr>Aharoni</vt:lpstr>
      <vt:lpstr>Arial</vt:lpstr>
      <vt:lpstr>Avenir Next</vt:lpstr>
      <vt:lpstr>Calibri</vt:lpstr>
      <vt:lpstr>Calibri Light</vt:lpstr>
      <vt:lpstr>Office Theme</vt:lpstr>
      <vt:lpstr>EL RECTO PENSAR:  Una senda hacia la resiliencia </vt:lpstr>
      <vt:lpstr>Lee para este estudio:  Marcos 7:21–23; Lucas 6:45; Hechos 14:2, 15:24; Gálatas 3:1; Salmo 19:14; Colosenses 3:1–17. . </vt:lpstr>
      <vt:lpstr>PowerPoint Presentation</vt:lpstr>
      <vt:lpstr>Pensamientos:  La raíz del comportamiento</vt:lpstr>
      <vt:lpstr>PowerPoint Presentation</vt:lpstr>
      <vt:lpstr>Lee Romanos 8: 5-8. ¿Qué alternativas propone el apóstol Pablo para lidiar con la conducta inmoral? </vt:lpstr>
      <vt:lpstr>PowerPoint Presentation</vt:lpstr>
      <vt:lpstr>Los PENSAMIENTOS como fuente de angustia</vt:lpstr>
      <vt:lpstr>PowerPoint Presentation</vt:lpstr>
      <vt:lpstr>PowerPoint Presentation</vt:lpstr>
      <vt:lpstr>Pensar en forma íntegra y saludable</vt:lpstr>
      <vt:lpstr>PowerPoint Presentation</vt:lpstr>
      <vt:lpstr>PowerPoint Presentation</vt:lpstr>
      <vt:lpstr>Los pensamientos de nuestro corazón </vt:lpstr>
      <vt:lpstr>PowerPoint Presentation</vt:lpstr>
      <vt:lpstr>PowerPoint Presentation</vt:lpstr>
      <vt:lpstr>PowerPoint Presentation</vt:lpstr>
      <vt:lpstr>La paz de Cristo en nuestro corazón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dc:title>
  <dc:creator>Arrais, Raquel</dc:creator>
  <cp:lastModifiedBy>Melba Dinorah Rivera</cp:lastModifiedBy>
  <cp:revision>13</cp:revision>
  <dcterms:created xsi:type="dcterms:W3CDTF">2019-03-25T20:51:46Z</dcterms:created>
  <dcterms:modified xsi:type="dcterms:W3CDTF">2019-04-24T20:57:23Z</dcterms:modified>
</cp:coreProperties>
</file>